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13"/>
  </p:notesMasterIdLst>
  <p:sldIdLst>
    <p:sldId id="256" r:id="rId3"/>
    <p:sldId id="11254" r:id="rId4"/>
    <p:sldId id="11255" r:id="rId5"/>
    <p:sldId id="11258" r:id="rId6"/>
    <p:sldId id="11259" r:id="rId7"/>
    <p:sldId id="11279" r:id="rId8"/>
    <p:sldId id="11280" r:id="rId9"/>
    <p:sldId id="11281" r:id="rId10"/>
    <p:sldId id="11282" r:id="rId11"/>
    <p:sldId id="11278"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BDD7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104" autoAdjust="0"/>
  </p:normalViewPr>
  <p:slideViewPr>
    <p:cSldViewPr snapToGrid="0">
      <p:cViewPr>
        <p:scale>
          <a:sx n="80" d="100"/>
          <a:sy n="80" d="100"/>
        </p:scale>
        <p:origin x="75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D312A8-3ACD-43FA-B215-5D6B3A666777}" type="datetimeFigureOut">
              <a:rPr lang="zh-CN" altLang="en-US" smtClean="0"/>
              <a:t>2019/3/24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7979E5-A54B-4275-8207-104DC7F3B0B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27979E5-A54B-4275-8207-104DC7F3B0B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7979E5-A54B-4275-8207-104DC7F3B0B7}" type="slidenum">
              <a:rPr lang="zh-CN" altLang="en-US" smtClean="0"/>
              <a:t>10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们将从众包平台、仲裁平台的角度来讲解我们的系统。本身该系统是去中心化的，自我驱动的，不需要项目方的插手。而且经过长期的演化后，该平台的一个副产品就是身份系统。比如某人在某个标签下的仲裁准确率是</a:t>
            </a:r>
            <a:r>
              <a:rPr lang="en-US" altLang="zh-CN" dirty="0"/>
              <a:t>95%</a:t>
            </a:r>
            <a:r>
              <a:rPr lang="zh-CN" altLang="en-US" dirty="0"/>
              <a:t>，那么可以定义他为该标签的</a:t>
            </a:r>
            <a:r>
              <a:rPr lang="en-US" altLang="zh-CN" dirty="0"/>
              <a:t>95%</a:t>
            </a:r>
            <a:r>
              <a:rPr lang="zh-CN" altLang="en-US" dirty="0"/>
              <a:t>专家。讲解这三大平台的过程中，我们会讲解一下我们实现上遇到的一些技术问题以及实现方式。最后是我们的展望展示</a:t>
            </a:r>
            <a:endParaRPr lang="en-US" altLang="zh-CN" dirty="0"/>
          </a:p>
          <a:p>
            <a:r>
              <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2</a:t>
            </a:r>
            <a:r>
              <a:rPr lang="zh-CN"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、仲裁</a:t>
            </a:r>
            <a:r>
              <a:rPr lang="zh-CN" altLang="en-US"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系统</a:t>
            </a:r>
            <a:endPar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endParaRPr>
          </a:p>
          <a:p>
            <a:r>
              <a:rPr lang="en-US" altLang="zh-CN" sz="12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       Arbitration System</a:t>
            </a:r>
            <a:endParaRPr lang="zh-CN" altLang="zh-CN" sz="12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endParaRPr>
          </a:p>
          <a:p>
            <a:endParaRPr lang="zh-CN" altLang="en-US" dirty="0"/>
          </a:p>
        </p:txBody>
      </p:sp>
      <p:sp>
        <p:nvSpPr>
          <p:cNvPr id="4" name="灯片编号占位符 3"/>
          <p:cNvSpPr>
            <a:spLocks noGrp="1"/>
          </p:cNvSpPr>
          <p:nvPr>
            <p:ph type="sldNum" sz="quarter" idx="10"/>
          </p:nvPr>
        </p:nvSpPr>
        <p:spPr/>
        <p:txBody>
          <a:bodyPr/>
          <a:lstStyle/>
          <a:p>
            <a:fld id="{627979E5-A54B-4275-8207-104DC7F3B0B7}"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首先简略地介绍一下我们的众包平台流程，以外包举例，</a:t>
            </a:r>
            <a:r>
              <a:rPr lang="en-US" altLang="zh-CN" dirty="0"/>
              <a:t>owner</a:t>
            </a:r>
            <a:r>
              <a:rPr lang="zh-CN" altLang="en-US" dirty="0"/>
              <a:t>在平台上发布任务，并抵押赏金。开发者</a:t>
            </a:r>
            <a:r>
              <a:rPr lang="en-US" altLang="zh-CN" dirty="0"/>
              <a:t>A</a:t>
            </a:r>
            <a:r>
              <a:rPr lang="zh-CN" altLang="en-US" dirty="0"/>
              <a:t>认为自己在截止日期之前能够完美的完成任务，于是他开始开发并且提交了产品。此时如果</a:t>
            </a:r>
            <a:r>
              <a:rPr lang="en-US" altLang="zh-CN" dirty="0"/>
              <a:t>owner</a:t>
            </a:r>
            <a:r>
              <a:rPr lang="zh-CN" altLang="en-US" dirty="0"/>
              <a:t>对产品满意，智能合约将把赏金打给开发者</a:t>
            </a:r>
            <a:r>
              <a:rPr lang="en-US" altLang="zh-CN" dirty="0"/>
              <a:t>A</a:t>
            </a:r>
            <a:r>
              <a:rPr lang="zh-CN" altLang="en-US" dirty="0"/>
              <a:t>。否则进入仲裁系统，根据仲裁系统的结果，再把对应的赏金打给开发者</a:t>
            </a:r>
            <a:r>
              <a:rPr lang="en-US" altLang="zh-CN" dirty="0"/>
              <a:t>A</a:t>
            </a:r>
            <a:r>
              <a:rPr lang="zh-CN" altLang="en-US" dirty="0"/>
              <a:t>或者</a:t>
            </a:r>
            <a:r>
              <a:rPr lang="en-US" altLang="zh-CN" dirty="0"/>
              <a:t>owner</a:t>
            </a:r>
            <a:r>
              <a:rPr lang="zh-CN" altLang="en-US" dirty="0"/>
              <a:t>。</a:t>
            </a:r>
          </a:p>
        </p:txBody>
      </p:sp>
      <p:sp>
        <p:nvSpPr>
          <p:cNvPr id="4" name="灯片编号占位符 3"/>
          <p:cNvSpPr>
            <a:spLocks noGrp="1"/>
          </p:cNvSpPr>
          <p:nvPr>
            <p:ph type="sldNum" sz="quarter" idx="10"/>
          </p:nvPr>
        </p:nvSpPr>
        <p:spPr/>
        <p:txBody>
          <a:bodyPr/>
          <a:lstStyle/>
          <a:p>
            <a:fld id="{627979E5-A54B-4275-8207-104DC7F3B0B7}"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接下来介绍仲裁平台流程。首先任何人都可以通过抵押</a:t>
            </a:r>
            <a:r>
              <a:rPr lang="en-US" altLang="zh-CN" dirty="0"/>
              <a:t>ETH</a:t>
            </a:r>
            <a:r>
              <a:rPr lang="zh-CN" altLang="en-US" dirty="0"/>
              <a:t>来注册成为某个标签（领域）下的陪审员。并且在该领域下如果发生了争执，被选举成为临时法院的陪审员的概率与他抵押的</a:t>
            </a:r>
            <a:r>
              <a:rPr lang="en-US" altLang="zh-CN" dirty="0"/>
              <a:t>ETH</a:t>
            </a:r>
            <a:r>
              <a:rPr lang="zh-CN" altLang="en-US" dirty="0"/>
              <a:t>数量呈正比。通过借助了分拣总和树的数据结构以及随机数等技术手段，我们公平地随机选出陪审员组成临时法院，并对该冲突事件进行投票判决。</a:t>
            </a:r>
            <a:endParaRPr lang="en-US" altLang="zh-CN" dirty="0"/>
          </a:p>
          <a:p>
            <a:endParaRPr lang="en-US" altLang="zh-CN" dirty="0"/>
          </a:p>
          <a:p>
            <a:r>
              <a:rPr lang="zh-CN" altLang="en-US" dirty="0"/>
              <a:t>这里解释一下临时法院的概念，在我们系统里，每个争议是临时由从该争议所属领域里的所有陪审员中随机选出的指定数量陪审员组成的临时法院判决的。</a:t>
            </a:r>
          </a:p>
        </p:txBody>
      </p:sp>
      <p:sp>
        <p:nvSpPr>
          <p:cNvPr id="4" name="灯片编号占位符 3"/>
          <p:cNvSpPr>
            <a:spLocks noGrp="1"/>
          </p:cNvSpPr>
          <p:nvPr>
            <p:ph type="sldNum" sz="quarter" idx="10"/>
          </p:nvPr>
        </p:nvSpPr>
        <p:spPr/>
        <p:txBody>
          <a:bodyPr/>
          <a:lstStyle/>
          <a:p>
            <a:fld id="{627979E5-A54B-4275-8207-104DC7F3B0B7}"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这里我们介绍怎么公平地随机选举组成临时法院的陪审员。假设我们系统里某个领域下只有</a:t>
            </a:r>
            <a:r>
              <a:rPr lang="en-US" altLang="zh-CN" dirty="0"/>
              <a:t>Alice</a:t>
            </a:r>
            <a:r>
              <a:rPr lang="zh-CN" altLang="en-US" dirty="0"/>
              <a:t>，</a:t>
            </a:r>
            <a:r>
              <a:rPr lang="en-US" altLang="zh-CN" dirty="0"/>
              <a:t>Bob</a:t>
            </a:r>
            <a:r>
              <a:rPr lang="zh-CN" altLang="en-US" dirty="0"/>
              <a:t>，</a:t>
            </a:r>
            <a:r>
              <a:rPr lang="en-US" altLang="zh-CN" dirty="0"/>
              <a:t>Carl</a:t>
            </a:r>
            <a:r>
              <a:rPr lang="zh-CN" altLang="en-US" dirty="0"/>
              <a:t>，</a:t>
            </a:r>
            <a:r>
              <a:rPr lang="en-US" altLang="zh-CN" dirty="0"/>
              <a:t>Dave</a:t>
            </a:r>
            <a:r>
              <a:rPr lang="zh-CN" altLang="en-US" dirty="0"/>
              <a:t>四个陪审员。他们分别抵押了</a:t>
            </a:r>
            <a:r>
              <a:rPr lang="en-US" altLang="zh-CN" dirty="0"/>
              <a:t>9 ETH</a:t>
            </a:r>
            <a:r>
              <a:rPr lang="zh-CN" altLang="en-US" dirty="0"/>
              <a:t>，</a:t>
            </a:r>
            <a:r>
              <a:rPr lang="en-US" altLang="zh-CN" dirty="0"/>
              <a:t>8 ETH</a:t>
            </a:r>
            <a:r>
              <a:rPr lang="zh-CN" altLang="en-US" dirty="0"/>
              <a:t>，</a:t>
            </a:r>
            <a:r>
              <a:rPr lang="en-US" altLang="zh-CN" dirty="0"/>
              <a:t>13 ETH</a:t>
            </a:r>
            <a:r>
              <a:rPr lang="zh-CN" altLang="en-US" dirty="0"/>
              <a:t>，</a:t>
            </a:r>
            <a:r>
              <a:rPr lang="en-US" altLang="zh-CN" dirty="0"/>
              <a:t>20 ETH</a:t>
            </a:r>
            <a:r>
              <a:rPr lang="zh-CN" altLang="en-US" dirty="0"/>
              <a:t>。把他们当作叶子节点，并且根等于所有节点之和。此时产生一个数</a:t>
            </a:r>
            <a:r>
              <a:rPr lang="en-US" altLang="zh-CN" dirty="0"/>
              <a:t>13</a:t>
            </a:r>
            <a:r>
              <a:rPr lang="zh-CN" altLang="en-US" dirty="0"/>
              <a:t>，</a:t>
            </a:r>
            <a:r>
              <a:rPr lang="en-US" altLang="zh-CN" dirty="0"/>
              <a:t>13&lt; 17</a:t>
            </a:r>
            <a:r>
              <a:rPr lang="zh-CN" altLang="en-US" dirty="0"/>
              <a:t>，那么</a:t>
            </a:r>
            <a:r>
              <a:rPr lang="en-US" altLang="zh-CN" dirty="0"/>
              <a:t>13</a:t>
            </a:r>
            <a:r>
              <a:rPr lang="zh-CN" altLang="en-US" dirty="0"/>
              <a:t>会落到</a:t>
            </a:r>
            <a:r>
              <a:rPr lang="en-US" altLang="zh-CN" dirty="0"/>
              <a:t>17</a:t>
            </a:r>
            <a:r>
              <a:rPr lang="zh-CN" altLang="en-US" dirty="0"/>
              <a:t>这里，然后</a:t>
            </a:r>
            <a:r>
              <a:rPr lang="en-US" altLang="zh-CN" dirty="0"/>
              <a:t>13&gt;9</a:t>
            </a:r>
            <a:r>
              <a:rPr lang="zh-CN" altLang="en-US" dirty="0"/>
              <a:t>，因此</a:t>
            </a:r>
            <a:r>
              <a:rPr lang="en-US" altLang="zh-CN" dirty="0"/>
              <a:t>13</a:t>
            </a:r>
            <a:r>
              <a:rPr lang="zh-CN" altLang="en-US" dirty="0"/>
              <a:t>落到</a:t>
            </a:r>
            <a:r>
              <a:rPr lang="en-US" altLang="zh-CN" dirty="0"/>
              <a:t>8</a:t>
            </a:r>
            <a:r>
              <a:rPr lang="zh-CN" altLang="en-US" dirty="0"/>
              <a:t>，即</a:t>
            </a:r>
            <a:r>
              <a:rPr lang="en-US" altLang="zh-CN" dirty="0"/>
              <a:t>Bob</a:t>
            </a:r>
            <a:r>
              <a:rPr lang="zh-CN" altLang="en-US" dirty="0"/>
              <a:t>这里。因此</a:t>
            </a:r>
            <a:r>
              <a:rPr lang="en-US" altLang="zh-CN" dirty="0"/>
              <a:t>Bob</a:t>
            </a:r>
            <a:r>
              <a:rPr lang="zh-CN" altLang="en-US" dirty="0"/>
              <a:t>将被选举成为陪审团成员。又比如随机数</a:t>
            </a:r>
            <a:r>
              <a:rPr lang="en-US" altLang="zh-CN" dirty="0"/>
              <a:t>28</a:t>
            </a:r>
            <a:r>
              <a:rPr lang="zh-CN" altLang="en-US" dirty="0"/>
              <a:t>，</a:t>
            </a:r>
            <a:r>
              <a:rPr lang="en-US" altLang="zh-CN" dirty="0"/>
              <a:t>28&gt;17</a:t>
            </a:r>
            <a:r>
              <a:rPr lang="zh-CN" altLang="en-US" dirty="0"/>
              <a:t>，因次</a:t>
            </a:r>
            <a:r>
              <a:rPr lang="en-US" altLang="zh-CN" dirty="0"/>
              <a:t>28</a:t>
            </a:r>
            <a:r>
              <a:rPr lang="zh-CN" altLang="en-US" dirty="0"/>
              <a:t>会落到</a:t>
            </a:r>
            <a:r>
              <a:rPr lang="en-US" altLang="zh-CN" dirty="0"/>
              <a:t>33</a:t>
            </a:r>
            <a:r>
              <a:rPr lang="zh-CN" altLang="en-US" dirty="0"/>
              <a:t>这里，而</a:t>
            </a:r>
            <a:r>
              <a:rPr lang="en-US" altLang="zh-CN" dirty="0"/>
              <a:t>28&lt;17+13</a:t>
            </a:r>
            <a:r>
              <a:rPr lang="zh-CN" altLang="en-US" dirty="0"/>
              <a:t>，因此</a:t>
            </a:r>
            <a:r>
              <a:rPr lang="en-US" altLang="zh-CN" dirty="0"/>
              <a:t>28</a:t>
            </a:r>
            <a:r>
              <a:rPr lang="zh-CN" altLang="en-US" dirty="0"/>
              <a:t>会落到</a:t>
            </a:r>
            <a:r>
              <a:rPr lang="en-US" altLang="zh-CN" dirty="0"/>
              <a:t>Carl</a:t>
            </a:r>
            <a:r>
              <a:rPr lang="zh-CN" altLang="en-US" dirty="0"/>
              <a:t>这里。</a:t>
            </a:r>
            <a:r>
              <a:rPr lang="en-US" altLang="zh-CN" dirty="0"/>
              <a:t>Carl</a:t>
            </a:r>
            <a:r>
              <a:rPr lang="zh-CN" altLang="en-US" dirty="0"/>
              <a:t>将会被选举成为陪审团成员。</a:t>
            </a:r>
          </a:p>
        </p:txBody>
      </p:sp>
      <p:sp>
        <p:nvSpPr>
          <p:cNvPr id="4" name="灯片编号占位符 3"/>
          <p:cNvSpPr>
            <a:spLocks noGrp="1"/>
          </p:cNvSpPr>
          <p:nvPr>
            <p:ph type="sldNum" sz="quarter" idx="10"/>
          </p:nvPr>
        </p:nvSpPr>
        <p:spPr/>
        <p:txBody>
          <a:bodyPr/>
          <a:lstStyle/>
          <a:p>
            <a:fld id="{627979E5-A54B-4275-8207-104DC7F3B0B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现在以太坊的账号设计是，一个账号其实就是一段私钥。而生成一个账号是没有任何成本的。你无论是拿着以太坊账号去</a:t>
            </a:r>
            <a:r>
              <a:rPr lang="en-US" altLang="zh-CN" dirty="0"/>
              <a:t>hack/do evil</a:t>
            </a:r>
            <a:r>
              <a:rPr lang="zh-CN" altLang="en-US" dirty="0"/>
              <a:t>，还是拿着账号去做好事，在一个</a:t>
            </a:r>
            <a:r>
              <a:rPr lang="en-US" altLang="zh-CN" dirty="0" err="1"/>
              <a:t>dapp</a:t>
            </a:r>
            <a:r>
              <a:rPr lang="zh-CN" altLang="en-US" dirty="0"/>
              <a:t>面前，它和一个全新的账号没有任何区别。也就是说，以太坊上的账号无法进行信用的积累，以至于任何机制的设计，通过冷漠的经济激励。缺乏信用系统的润滑，区块链上的合作寸步难移。</a:t>
            </a:r>
            <a:endParaRPr lang="en-US" altLang="zh-CN" dirty="0"/>
          </a:p>
          <a:p>
            <a:endParaRPr lang="en-US" altLang="zh-CN" dirty="0"/>
          </a:p>
          <a:p>
            <a:r>
              <a:rPr lang="zh-CN" altLang="en-US" dirty="0"/>
              <a:t>而如果现在我们的仲裁系统在运行一段时间后，将产生一个从地址到仲裁正确率的映射，可以翻译该陪审员在该领域的专业度以及信用度。具体来说，数据越多，考虑的领域越多，则身份系统约能反应一个人的信用。</a:t>
            </a:r>
          </a:p>
        </p:txBody>
      </p:sp>
      <p:sp>
        <p:nvSpPr>
          <p:cNvPr id="4" name="灯片编号占位符 3"/>
          <p:cNvSpPr>
            <a:spLocks noGrp="1"/>
          </p:cNvSpPr>
          <p:nvPr>
            <p:ph type="sldNum" sz="quarter" idx="10"/>
          </p:nvPr>
        </p:nvSpPr>
        <p:spPr/>
        <p:txBody>
          <a:bodyPr/>
          <a:lstStyle/>
          <a:p>
            <a:fld id="{627979E5-A54B-4275-8207-104DC7F3B0B7}" type="slidenum">
              <a:rPr lang="zh-CN" altLang="en-US" smtClean="0"/>
              <a:t>6</a:t>
            </a:fld>
            <a:endParaRPr lang="zh-CN" altLang="en-US"/>
          </a:p>
        </p:txBody>
      </p:sp>
    </p:spTree>
    <p:extLst>
      <p:ext uri="{BB962C8B-B14F-4D97-AF65-F5344CB8AC3E}">
        <p14:creationId xmlns:p14="http://schemas.microsoft.com/office/powerpoint/2010/main" val="1937389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无</a:t>
            </a:r>
          </a:p>
        </p:txBody>
      </p:sp>
      <p:sp>
        <p:nvSpPr>
          <p:cNvPr id="4" name="灯片编号占位符 3"/>
          <p:cNvSpPr>
            <a:spLocks noGrp="1"/>
          </p:cNvSpPr>
          <p:nvPr>
            <p:ph type="sldNum" sz="quarter" idx="10"/>
          </p:nvPr>
        </p:nvSpPr>
        <p:spPr/>
        <p:txBody>
          <a:bodyPr/>
          <a:lstStyle/>
          <a:p>
            <a:fld id="{627979E5-A54B-4275-8207-104DC7F3B0B7}" type="slidenum">
              <a:rPr lang="zh-CN" altLang="en-US" smtClean="0"/>
              <a:t>7</a:t>
            </a:fld>
            <a:endParaRPr lang="zh-CN" altLang="en-US"/>
          </a:p>
        </p:txBody>
      </p:sp>
    </p:spTree>
    <p:extLst>
      <p:ext uri="{BB962C8B-B14F-4D97-AF65-F5344CB8AC3E}">
        <p14:creationId xmlns:p14="http://schemas.microsoft.com/office/powerpoint/2010/main" val="3522133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我这里想再归纳一下，白天我再想想怎么贴图</a:t>
            </a:r>
            <a:r>
              <a:rPr lang="en-US" altLang="zh-CN" dirty="0"/>
              <a:t>~</a:t>
            </a:r>
            <a:endParaRPr lang="zh-CN" altLang="en-US" dirty="0"/>
          </a:p>
        </p:txBody>
      </p:sp>
      <p:sp>
        <p:nvSpPr>
          <p:cNvPr id="4" name="灯片编号占位符 3"/>
          <p:cNvSpPr>
            <a:spLocks noGrp="1"/>
          </p:cNvSpPr>
          <p:nvPr>
            <p:ph type="sldNum" sz="quarter" idx="10"/>
          </p:nvPr>
        </p:nvSpPr>
        <p:spPr/>
        <p:txBody>
          <a:bodyPr/>
          <a:lstStyle/>
          <a:p>
            <a:fld id="{627979E5-A54B-4275-8207-104DC7F3B0B7}" type="slidenum">
              <a:rPr lang="zh-CN" altLang="en-US" smtClean="0"/>
              <a:t>8</a:t>
            </a:fld>
            <a:endParaRPr lang="zh-CN" altLang="en-US"/>
          </a:p>
        </p:txBody>
      </p:sp>
    </p:spTree>
    <p:extLst>
      <p:ext uri="{BB962C8B-B14F-4D97-AF65-F5344CB8AC3E}">
        <p14:creationId xmlns:p14="http://schemas.microsoft.com/office/powerpoint/2010/main" val="579600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27979E5-A54B-4275-8207-104DC7F3B0B7}" type="slidenum">
              <a:rPr lang="zh-CN" altLang="en-US" smtClean="0"/>
              <a:t>9</a:t>
            </a:fld>
            <a:endParaRPr lang="zh-CN" altLang="en-US"/>
          </a:p>
        </p:txBody>
      </p:sp>
    </p:spTree>
    <p:extLst>
      <p:ext uri="{BB962C8B-B14F-4D97-AF65-F5344CB8AC3E}">
        <p14:creationId xmlns:p14="http://schemas.microsoft.com/office/powerpoint/2010/main" val="1826360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bg>
      <p:bgPr>
        <a:gradFill flip="none" rotWithShape="1">
          <a:gsLst>
            <a:gs pos="0">
              <a:schemeClr val="bg1"/>
            </a:gs>
            <a:gs pos="100000">
              <a:schemeClr val="bg1">
                <a:lumMod val="95000"/>
              </a:schemeClr>
            </a:gs>
          </a:gsLst>
          <a:lin ang="8100000" scaled="1"/>
          <a:tileRect/>
        </a:gradFill>
        <a:effectLst/>
      </p:bgPr>
    </p:bg>
    <p:spTree>
      <p:nvGrpSpPr>
        <p:cNvPr id="1" name=""/>
        <p:cNvGrpSpPr/>
        <p:nvPr/>
      </p:nvGrpSpPr>
      <p:grpSpPr>
        <a:xfrm>
          <a:off x="0" y="0"/>
          <a:ext cx="0" cy="0"/>
          <a:chOff x="0" y="0"/>
          <a:chExt cx="0" cy="0"/>
        </a:xfrm>
      </p:grpSpPr>
      <p:sp>
        <p:nvSpPr>
          <p:cNvPr id="4" name="矩形 3"/>
          <p:cNvSpPr/>
          <p:nvPr userDrawn="1"/>
        </p:nvSpPr>
        <p:spPr>
          <a:xfrm>
            <a:off x="0" y="0"/>
            <a:ext cx="12192000" cy="6858000"/>
          </a:xfrm>
          <a:prstGeom prst="rect">
            <a:avLst/>
          </a:prstGeom>
          <a:gradFill flip="none" rotWithShape="1">
            <a:gsLst>
              <a:gs pos="0">
                <a:srgbClr val="000F12"/>
              </a:gs>
              <a:gs pos="100000">
                <a:srgbClr val="00354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3" name="图片 2"/>
          <p:cNvPicPr>
            <a:picLocks noChangeAspect="1"/>
          </p:cNvPicPr>
          <p:nvPr userDrawn="1"/>
        </p:nvPicPr>
        <p:blipFill rotWithShape="1">
          <a:blip r:embed="rId2">
            <a:alphaModFix amt="35000"/>
            <a:duotone>
              <a:prstClr val="black"/>
              <a:srgbClr val="00D0CB">
                <a:tint val="45000"/>
                <a:satMod val="400000"/>
              </a:srgbClr>
            </a:duotone>
          </a:blip>
          <a:srcRect l="40920" t="40605"/>
          <a:stretch>
            <a:fillRect/>
          </a:stretch>
        </p:blipFill>
        <p:spPr>
          <a:xfrm rot="13492868">
            <a:off x="6539362" y="1009255"/>
            <a:ext cx="7573617" cy="6946583"/>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BEBA8EAE-BF5A-486C-A8C5-ECC9F3942E4B}">
                <a14:imgProps xmlns:a14="http://schemas.microsoft.com/office/drawing/2010/main">
                  <a14:imgLayer r:embed="rId3">
                    <a14:imgEffect>
                      <a14:brightnessContrast bright="-40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图片 3"/>
          <p:cNvPicPr>
            <a:picLocks noChangeAspect="1"/>
          </p:cNvPicPr>
          <p:nvPr userDrawn="1"/>
        </p:nvPicPr>
        <p:blipFill>
          <a:blip r:embed="rId4"/>
          <a:srcRect l="30226" t="54124"/>
          <a:stretch>
            <a:fillRect/>
          </a:stretch>
        </p:blipFill>
        <p:spPr>
          <a:xfrm>
            <a:off x="0" y="0"/>
            <a:ext cx="1305921" cy="858638"/>
          </a:xfrm>
          <a:custGeom>
            <a:avLst/>
            <a:gdLst>
              <a:gd name="connsiteX0" fmla="*/ 0 w 1305921"/>
              <a:gd name="connsiteY0" fmla="*/ 0 h 858638"/>
              <a:gd name="connsiteX1" fmla="*/ 1305921 w 1305921"/>
              <a:gd name="connsiteY1" fmla="*/ 0 h 858638"/>
              <a:gd name="connsiteX2" fmla="*/ 1305921 w 1305921"/>
              <a:gd name="connsiteY2" fmla="*/ 858638 h 858638"/>
              <a:gd name="connsiteX3" fmla="*/ 0 w 1305921"/>
              <a:gd name="connsiteY3" fmla="*/ 858638 h 858638"/>
            </a:gdLst>
            <a:ahLst/>
            <a:cxnLst>
              <a:cxn ang="0">
                <a:pos x="connsiteX0" y="connsiteY0"/>
              </a:cxn>
              <a:cxn ang="0">
                <a:pos x="connsiteX1" y="connsiteY1"/>
              </a:cxn>
              <a:cxn ang="0">
                <a:pos x="connsiteX2" y="connsiteY2"/>
              </a:cxn>
              <a:cxn ang="0">
                <a:pos x="connsiteX3" y="connsiteY3"/>
              </a:cxn>
            </a:cxnLst>
            <a:rect l="l" t="t" r="r" b="b"/>
            <a:pathLst>
              <a:path w="1305921" h="858638">
                <a:moveTo>
                  <a:pt x="0" y="0"/>
                </a:moveTo>
                <a:lnTo>
                  <a:pt x="1305921" y="0"/>
                </a:lnTo>
                <a:lnTo>
                  <a:pt x="1305921" y="858638"/>
                </a:lnTo>
                <a:lnTo>
                  <a:pt x="0" y="858638"/>
                </a:lnTo>
                <a:close/>
              </a:path>
            </a:pathLst>
          </a:custGeom>
        </p:spPr>
      </p:pic>
      <p:pic>
        <p:nvPicPr>
          <p:cNvPr id="5" name="图片 4"/>
          <p:cNvPicPr>
            <a:picLocks noChangeAspect="1"/>
          </p:cNvPicPr>
          <p:nvPr userDrawn="1"/>
        </p:nvPicPr>
        <p:blipFill>
          <a:blip r:embed="rId5"/>
          <a:srcRect t="62945"/>
          <a:stretch>
            <a:fillRect/>
          </a:stretch>
        </p:blipFill>
        <p:spPr>
          <a:xfrm>
            <a:off x="5120000" y="0"/>
            <a:ext cx="2322777" cy="862954"/>
          </a:xfrm>
          <a:custGeom>
            <a:avLst/>
            <a:gdLst>
              <a:gd name="connsiteX0" fmla="*/ 0 w 2322777"/>
              <a:gd name="connsiteY0" fmla="*/ 0 h 862954"/>
              <a:gd name="connsiteX1" fmla="*/ 2322777 w 2322777"/>
              <a:gd name="connsiteY1" fmla="*/ 0 h 862954"/>
              <a:gd name="connsiteX2" fmla="*/ 2322777 w 2322777"/>
              <a:gd name="connsiteY2" fmla="*/ 862954 h 862954"/>
              <a:gd name="connsiteX3" fmla="*/ 0 w 2322777"/>
              <a:gd name="connsiteY3" fmla="*/ 862954 h 862954"/>
            </a:gdLst>
            <a:ahLst/>
            <a:cxnLst>
              <a:cxn ang="0">
                <a:pos x="connsiteX0" y="connsiteY0"/>
              </a:cxn>
              <a:cxn ang="0">
                <a:pos x="connsiteX1" y="connsiteY1"/>
              </a:cxn>
              <a:cxn ang="0">
                <a:pos x="connsiteX2" y="connsiteY2"/>
              </a:cxn>
              <a:cxn ang="0">
                <a:pos x="connsiteX3" y="connsiteY3"/>
              </a:cxn>
            </a:cxnLst>
            <a:rect l="l" t="t" r="r" b="b"/>
            <a:pathLst>
              <a:path w="2322777" h="862954">
                <a:moveTo>
                  <a:pt x="0" y="0"/>
                </a:moveTo>
                <a:lnTo>
                  <a:pt x="2322777" y="0"/>
                </a:lnTo>
                <a:lnTo>
                  <a:pt x="2322777" y="862954"/>
                </a:lnTo>
                <a:lnTo>
                  <a:pt x="0" y="862954"/>
                </a:lnTo>
                <a:close/>
              </a:path>
            </a:pathLst>
          </a:custGeom>
        </p:spPr>
      </p:pic>
      <p:sp>
        <p:nvSpPr>
          <p:cNvPr id="14" name="矩形 13"/>
          <p:cNvSpPr/>
          <p:nvPr userDrawn="1"/>
        </p:nvSpPr>
        <p:spPr>
          <a:xfrm>
            <a:off x="0" y="0"/>
            <a:ext cx="12192000" cy="6858000"/>
          </a:xfrm>
          <a:prstGeom prst="rect">
            <a:avLst/>
          </a:prstGeom>
          <a:solidFill>
            <a:schemeClr val="tx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51517D8A-B1D9-4637-8358-FAD5986AAB91}" type="datetimeFigureOut">
              <a:rPr lang="zh-CN" altLang="en-US" smtClean="0"/>
              <a:t>2019/3/24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A4BA0A8-3F60-4AE1-BDE7-246017E34C03}"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517D8A-B1D9-4637-8358-FAD5986AAB91}" type="datetimeFigureOut">
              <a:rPr lang="zh-CN" altLang="en-US" smtClean="0"/>
              <a:t>2019/3/24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4BA0A8-3F60-4AE1-BDE7-246017E34C0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43A93E93-166D-47F5-9EF1-ACEABE24AEEA}" type="datetimeFigureOut">
              <a:rPr lang="zh-CN" altLang="en-US" smtClean="0"/>
              <a:t>2019/3/24</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118D5ACA-62CA-46DB-AD6B-12EDD6D51A23}" type="slidenum">
              <a:rPr lang="zh-CN" altLang="en-US" smtClean="0"/>
              <a:t>‹#›</a:t>
            </a:fld>
            <a:endParaRPr lang="zh-CN" altLang="en-US"/>
          </a:p>
        </p:txBody>
      </p:sp>
    </p:spTree>
  </p:cSld>
  <p:clrMap bg1="lt1" tx1="dk1" bg2="lt2" tx2="dk2" accent1="accent1" accent2="accent2" accent3="accent3" accent4="accent4" accent5="accent5" accent6="accent6" hlink="hlink" folHlink="folHlink"/>
  <mc:AlternateContent xmlns:mc="http://schemas.openxmlformats.org/markup-compatibility/2006" xmlns:p15="http://schemas.microsoft.com/office/powerpoint/2012/main">
    <mc:Choice Requires="p15">
      <p:transition xmlns:p14="http://schemas.microsoft.com/office/powerpoint/2010/main" p14:dur="250" advClick="0" advTm="5000">
        <p15:prstTrans prst="wind"/>
      </p:transition>
    </mc:Choice>
    <mc:Fallback xmlns="">
      <p:transition advClick="0" advTm="5000">
        <p:fade/>
      </p:transition>
    </mc:Fallback>
  </mc:AlternateConten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9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9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9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9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26773" t="26773"/>
          <a:stretch>
            <a:fillRect/>
          </a:stretch>
        </p:blipFill>
        <p:spPr>
          <a:xfrm>
            <a:off x="0" y="0"/>
            <a:ext cx="12192000" cy="6858000"/>
          </a:xfrm>
          <a:prstGeom prst="rect">
            <a:avLst/>
          </a:prstGeom>
        </p:spPr>
      </p:pic>
      <p:sp>
        <p:nvSpPr>
          <p:cNvPr id="6" name="文本框 5"/>
          <p:cNvSpPr txBox="1"/>
          <p:nvPr/>
        </p:nvSpPr>
        <p:spPr>
          <a:xfrm>
            <a:off x="4474210" y="2275205"/>
            <a:ext cx="7160260" cy="1106457"/>
          </a:xfrm>
          <a:prstGeom prst="rect">
            <a:avLst/>
          </a:prstGeom>
          <a:noFill/>
        </p:spPr>
        <p:txBody>
          <a:bodyPr wrap="square" rtlCol="0">
            <a:spAutoFit/>
          </a:bodyPr>
          <a:lstStyle/>
          <a:p>
            <a:pPr>
              <a:lnSpc>
                <a:spcPct val="120000"/>
              </a:lnSpc>
            </a:pPr>
            <a:r>
              <a:rPr lang="zh-CN" altLang="en-US" sz="60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latin typeface="庞门正道标题体" panose="02010600030101010101" pitchFamily="2" charset="-122"/>
                <a:ea typeface="庞门正道标题体" panose="02010600030101010101" pitchFamily="2" charset="-122"/>
                <a:cs typeface="+mn-ea"/>
                <a:sym typeface="+mn-lt"/>
              </a:rPr>
              <a:t>八咫镜</a:t>
            </a:r>
          </a:p>
        </p:txBody>
      </p:sp>
      <p:sp>
        <p:nvSpPr>
          <p:cNvPr id="3" name="文本框 2"/>
          <p:cNvSpPr txBox="1"/>
          <p:nvPr/>
        </p:nvSpPr>
        <p:spPr>
          <a:xfrm>
            <a:off x="5031740" y="4406299"/>
            <a:ext cx="7160260" cy="977265"/>
          </a:xfrm>
          <a:prstGeom prst="rect">
            <a:avLst/>
          </a:prstGeom>
          <a:noFill/>
        </p:spPr>
        <p:txBody>
          <a:bodyPr wrap="square" rtlCol="0">
            <a:spAutoFit/>
            <a:scene3d>
              <a:camera prst="orthographicFront"/>
              <a:lightRig rig="threePt" dir="t"/>
            </a:scene3d>
          </a:bodyPr>
          <a:lstStyle/>
          <a:p>
            <a:pPr>
              <a:lnSpc>
                <a:spcPct val="120000"/>
              </a:lnSpc>
            </a:pPr>
            <a:r>
              <a:rPr lang="zh-CN" altLang="en-US" sz="2400" dirty="0">
                <a:ln w="10160">
                  <a:noFill/>
                  <a:prstDash val="solid"/>
                </a:ln>
                <a:solidFill>
                  <a:schemeClr val="bg2"/>
                </a:solidFill>
                <a:effectLst>
                  <a:outerShdw blurRad="38100" dist="22860" dir="5400000" algn="tl" rotWithShape="0">
                    <a:srgbClr val="000000">
                      <a:alpha val="30000"/>
                    </a:srgbClr>
                  </a:outerShdw>
                </a:effectLst>
              </a:rPr>
              <a:t>Crowdsourcing </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P</a:t>
            </a:r>
            <a:r>
              <a:rPr lang="zh-CN" altLang="en-US" sz="2400" dirty="0">
                <a:ln w="10160">
                  <a:noFill/>
                  <a:prstDash val="solid"/>
                </a:ln>
                <a:solidFill>
                  <a:schemeClr val="bg2"/>
                </a:solidFill>
                <a:effectLst>
                  <a:outerShdw blurRad="38100" dist="22860" dir="5400000" algn="tl" rotWithShape="0">
                    <a:srgbClr val="000000">
                      <a:alpha val="30000"/>
                    </a:srgbClr>
                  </a:outerShdw>
                </a:effectLst>
              </a:rPr>
              <a:t>latform with </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A</a:t>
            </a:r>
            <a:r>
              <a:rPr lang="zh-CN" altLang="en-US" sz="2400" dirty="0">
                <a:ln w="10160">
                  <a:noFill/>
                  <a:prstDash val="solid"/>
                </a:ln>
                <a:solidFill>
                  <a:schemeClr val="bg2"/>
                </a:solidFill>
                <a:effectLst>
                  <a:outerShdw blurRad="38100" dist="22860" dir="5400000" algn="tl" rotWithShape="0">
                    <a:srgbClr val="000000">
                      <a:alpha val="30000"/>
                    </a:srgbClr>
                  </a:outerShdw>
                </a:effectLst>
              </a:rPr>
              <a:t>rbitration </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System</a:t>
            </a:r>
            <a:r>
              <a:rPr lang="zh-CN" altLang="en-US" sz="2400" dirty="0">
                <a:ln w="10160">
                  <a:noFill/>
                  <a:prstDash val="solid"/>
                </a:ln>
                <a:solidFill>
                  <a:schemeClr val="bg2"/>
                </a:solidFill>
                <a:effectLst>
                  <a:outerShdw blurRad="38100" dist="22860" dir="5400000" algn="tl" rotWithShape="0">
                    <a:srgbClr val="000000">
                      <a:alpha val="30000"/>
                    </a:srgbClr>
                  </a:outerShdw>
                </a:effectLst>
              </a:rPr>
              <a:t> based on </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G</a:t>
            </a:r>
            <a:r>
              <a:rPr lang="zh-CN" altLang="en-US" sz="2400" dirty="0">
                <a:ln w="10160">
                  <a:noFill/>
                  <a:prstDash val="solid"/>
                </a:ln>
                <a:solidFill>
                  <a:schemeClr val="bg2"/>
                </a:solidFill>
                <a:effectLst>
                  <a:outerShdw blurRad="38100" dist="22860" dir="5400000" algn="tl" rotWithShape="0">
                    <a:srgbClr val="000000">
                      <a:alpha val="30000"/>
                    </a:srgbClr>
                  </a:outerShdw>
                </a:effectLst>
              </a:rPr>
              <a:t>ame </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T</a:t>
            </a:r>
            <a:r>
              <a:rPr lang="zh-CN" altLang="en-US" sz="2400" dirty="0">
                <a:ln w="10160">
                  <a:noFill/>
                  <a:prstDash val="solid"/>
                </a:ln>
                <a:solidFill>
                  <a:schemeClr val="bg2"/>
                </a:solidFill>
                <a:effectLst>
                  <a:outerShdw blurRad="38100" dist="22860" dir="5400000" algn="tl" rotWithShape="0">
                    <a:srgbClr val="000000">
                      <a:alpha val="30000"/>
                    </a:srgbClr>
                  </a:outerShdw>
                </a:effectLst>
              </a:rPr>
              <a:t>heory</a:t>
            </a:r>
            <a:r>
              <a:rPr lang="en-US" altLang="zh-CN" sz="2400" dirty="0">
                <a:ln w="10160">
                  <a:noFill/>
                  <a:prstDash val="solid"/>
                </a:ln>
                <a:solidFill>
                  <a:schemeClr val="bg2"/>
                </a:solidFill>
                <a:effectLst>
                  <a:outerShdw blurRad="38100" dist="22860" dir="5400000" algn="tl" rotWithShape="0">
                    <a:srgbClr val="000000">
                      <a:alpha val="30000"/>
                    </a:srgbClr>
                  </a:outerShdw>
                </a:effectLst>
              </a:rPr>
              <a:t>, Random Number and Algorithms</a:t>
            </a:r>
            <a:endParaRPr lang="zh-CN" altLang="en-US" sz="2400" dirty="0">
              <a:ln w="10160">
                <a:noFill/>
                <a:prstDash val="solid"/>
              </a:ln>
              <a:solidFill>
                <a:schemeClr val="bg2"/>
              </a:solidFill>
              <a:effectLst>
                <a:outerShdw blurRad="38100" dist="22860" dir="5400000" algn="tl" rotWithShape="0">
                  <a:srgbClr val="000000">
                    <a:alpha val="30000"/>
                  </a:srgbClr>
                </a:outerShdw>
              </a:effectLst>
            </a:endParaRPr>
          </a:p>
        </p:txBody>
      </p:sp>
      <p:sp>
        <p:nvSpPr>
          <p:cNvPr id="7" name="文本框 6">
            <a:extLst>
              <a:ext uri="{FF2B5EF4-FFF2-40B4-BE49-F238E27FC236}">
                <a16:creationId xmlns:a16="http://schemas.microsoft.com/office/drawing/2014/main" id="{0941A256-B454-48C5-B0A9-F41F34A0DCDB}"/>
              </a:ext>
            </a:extLst>
          </p:cNvPr>
          <p:cNvSpPr txBox="1"/>
          <p:nvPr/>
        </p:nvSpPr>
        <p:spPr>
          <a:xfrm>
            <a:off x="4474210" y="3299842"/>
            <a:ext cx="7052945" cy="781752"/>
          </a:xfrm>
          <a:prstGeom prst="rect">
            <a:avLst/>
          </a:prstGeom>
          <a:noFill/>
        </p:spPr>
        <p:txBody>
          <a:bodyPr wrap="square" rtlCol="0">
            <a:spAutoFit/>
            <a:scene3d>
              <a:camera prst="orthographicFront"/>
              <a:lightRig rig="threePt" dir="t"/>
            </a:scene3d>
          </a:bodyPr>
          <a:lstStyle/>
          <a:p>
            <a:pPr>
              <a:lnSpc>
                <a:spcPct val="120000"/>
              </a:lnSpc>
            </a:pPr>
            <a:r>
              <a:rPr lang="en-US" altLang="zh-CN" sz="4000" dirty="0">
                <a:ln w="10160">
                  <a:noFill/>
                  <a:prstDash val="solid"/>
                </a:ln>
                <a:solidFill>
                  <a:schemeClr val="bg2"/>
                </a:solidFill>
                <a:effectLst>
                  <a:outerShdw blurRad="38100" dist="22860" dir="5400000" algn="tl" rotWithShape="0">
                    <a:srgbClr val="000000">
                      <a:alpha val="30000"/>
                    </a:srgbClr>
                  </a:outerShdw>
                </a:effectLst>
              </a:rPr>
              <a:t>Yata no Kagami</a:t>
            </a:r>
            <a:endParaRPr lang="zh-CN" altLang="en-US" sz="4000" dirty="0">
              <a:ln w="10160">
                <a:noFill/>
                <a:prstDash val="solid"/>
              </a:ln>
              <a:solidFill>
                <a:schemeClr val="bg2"/>
              </a:solidFill>
              <a:effectLst>
                <a:outerShdw blurRad="38100" dist="22860" dir="5400000" algn="tl" rotWithShape="0">
                  <a:srgbClr val="000000">
                    <a:alpha val="30000"/>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p14:dur="0" advClick="0" advTm="6000"/>
    </mc:Choice>
    <mc:Fallback xmlns="">
      <p:transition advClick="0" advTm="6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26773" t="26773"/>
          <a:stretch>
            <a:fillRect/>
          </a:stretch>
        </p:blipFill>
        <p:spPr>
          <a:xfrm>
            <a:off x="0" y="0"/>
            <a:ext cx="12192000" cy="6858000"/>
          </a:xfrm>
          <a:prstGeom prst="rect">
            <a:avLst/>
          </a:prstGeom>
        </p:spPr>
      </p:pic>
      <p:sp>
        <p:nvSpPr>
          <p:cNvPr id="6" name="文本框 5"/>
          <p:cNvSpPr txBox="1"/>
          <p:nvPr/>
        </p:nvSpPr>
        <p:spPr>
          <a:xfrm>
            <a:off x="4597072" y="2400236"/>
            <a:ext cx="3298231" cy="1754326"/>
          </a:xfrm>
          <a:prstGeom prst="rect">
            <a:avLst/>
          </a:prstGeom>
          <a:noFill/>
        </p:spPr>
        <p:txBody>
          <a:bodyPr wrap="square" rtlCol="0">
            <a:spAutoFit/>
          </a:bodyPr>
          <a:lstStyle/>
          <a:p>
            <a:r>
              <a:rPr lang="zh-CN" altLang="en-US" sz="54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latin typeface="庞门正道标题体" panose="02010600030101010101" pitchFamily="2" charset="-122"/>
                <a:ea typeface="庞门正道标题体" panose="02010600030101010101" pitchFamily="2" charset="-122"/>
                <a:cs typeface="+mn-ea"/>
                <a:sym typeface="+mn-lt"/>
              </a:rPr>
              <a:t>谢谢</a:t>
            </a:r>
            <a:endParaRPr lang="en-US" altLang="zh-CN" sz="54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latin typeface="庞门正道标题体" panose="02010600030101010101" pitchFamily="2" charset="-122"/>
              <a:ea typeface="庞门正道标题体" panose="02010600030101010101" pitchFamily="2" charset="-122"/>
              <a:cs typeface="+mn-ea"/>
              <a:sym typeface="+mn-lt"/>
            </a:endParaRPr>
          </a:p>
          <a:p>
            <a:r>
              <a:rPr lang="en-US" altLang="zh-CN" sz="54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latin typeface="庞门正道标题体" panose="02010600030101010101" pitchFamily="2" charset="-122"/>
                <a:ea typeface="庞门正道标题体" panose="02010600030101010101" pitchFamily="2" charset="-122"/>
                <a:cs typeface="+mn-ea"/>
                <a:sym typeface="+mn-lt"/>
              </a:rPr>
              <a:t>Thanks</a:t>
            </a:r>
            <a:endParaRPr lang="zh-CN" altLang="en-US" sz="5400" b="1" dirty="0">
              <a:gradFill flip="none" rotWithShape="1">
                <a:gsLst>
                  <a:gs pos="0">
                    <a:srgbClr val="179EEE"/>
                  </a:gs>
                  <a:gs pos="57000">
                    <a:srgbClr val="33E5FF"/>
                  </a:gs>
                  <a:gs pos="100000">
                    <a:srgbClr val="0A97F4"/>
                  </a:gs>
                </a:gsLst>
                <a:lin ang="10800000" scaled="1"/>
                <a:tileRect/>
              </a:gradFill>
              <a:effectLst>
                <a:outerShdw blurRad="38100" dist="38100" dir="2700000" algn="tl">
                  <a:srgbClr val="000000">
                    <a:alpha val="43137"/>
                  </a:srgbClr>
                </a:outerShdw>
              </a:effectLst>
              <a:latin typeface="庞门正道标题体" panose="02010600030101010101" pitchFamily="2" charset="-122"/>
              <a:ea typeface="庞门正道标题体" panose="02010600030101010101"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02F20ED6-81D9-4019-8A31-771BBFCD7EE8}"/>
              </a:ext>
            </a:extLst>
          </p:cNvPr>
          <p:cNvPicPr>
            <a:picLocks noChangeAspect="1"/>
          </p:cNvPicPr>
          <p:nvPr/>
        </p:nvPicPr>
        <p:blipFill>
          <a:blip r:embed="rId3"/>
          <a:stretch>
            <a:fillRect/>
          </a:stretch>
        </p:blipFill>
        <p:spPr>
          <a:xfrm>
            <a:off x="6948517" y="2731289"/>
            <a:ext cx="4667709" cy="2310379"/>
          </a:xfrm>
          <a:prstGeom prst="rect">
            <a:avLst/>
          </a:prstGeom>
        </p:spPr>
      </p:pic>
      <p:sp>
        <p:nvSpPr>
          <p:cNvPr id="6" name="文本框 5"/>
          <p:cNvSpPr txBox="1"/>
          <p:nvPr/>
        </p:nvSpPr>
        <p:spPr>
          <a:xfrm>
            <a:off x="7654103" y="5284010"/>
            <a:ext cx="2461031" cy="584775"/>
          </a:xfrm>
          <a:prstGeom prst="rect">
            <a:avLst/>
          </a:prstGeom>
          <a:noFill/>
        </p:spPr>
        <p:txBody>
          <a:bodyPr wrap="square" rtlCol="0">
            <a:spAutoFit/>
          </a:bodyPr>
          <a:lstStyle/>
          <a:p>
            <a:r>
              <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4</a:t>
            </a:r>
            <a:r>
              <a:rPr lang="zh-CN" altLang="en-US"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、技术细节</a:t>
            </a:r>
            <a:endPar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endParaRPr>
          </a:p>
          <a:p>
            <a:r>
              <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     Technical Details</a:t>
            </a:r>
          </a:p>
        </p:txBody>
      </p:sp>
      <p:sp>
        <p:nvSpPr>
          <p:cNvPr id="7" name="文本框 6"/>
          <p:cNvSpPr txBox="1"/>
          <p:nvPr/>
        </p:nvSpPr>
        <p:spPr>
          <a:xfrm>
            <a:off x="8636224" y="710694"/>
            <a:ext cx="3555776" cy="1476375"/>
          </a:xfrm>
          <a:prstGeom prst="rect">
            <a:avLst/>
          </a:prstGeom>
          <a:noFill/>
        </p:spPr>
        <p:txBody>
          <a:bodyPr wrap="square" rtlCol="0">
            <a:spAutoFit/>
          </a:bodyPr>
          <a:lstStyle/>
          <a:p>
            <a:pPr algn="ctr"/>
            <a:r>
              <a:rPr lang="zh-CN" altLang="en-US" sz="5400" b="1" dirty="0">
                <a:gradFill>
                  <a:gsLst>
                    <a:gs pos="8350">
                      <a:srgbClr val="0A97F4"/>
                    </a:gs>
                    <a:gs pos="50000">
                      <a:srgbClr val="33E5FF"/>
                    </a:gs>
                    <a:gs pos="100000">
                      <a:srgbClr val="0A97F4"/>
                    </a:gs>
                  </a:gsLst>
                  <a:lin ang="5400000" scaled="1"/>
                </a:gradFill>
                <a:cs typeface="+mn-ea"/>
                <a:sym typeface="+mn-lt"/>
              </a:rPr>
              <a:t>内  容</a:t>
            </a:r>
            <a:endParaRPr lang="en-US" altLang="zh-CN" sz="5400" b="1" dirty="0">
              <a:gradFill>
                <a:gsLst>
                  <a:gs pos="8350">
                    <a:srgbClr val="0A97F4"/>
                  </a:gs>
                  <a:gs pos="50000">
                    <a:srgbClr val="33E5FF"/>
                  </a:gs>
                  <a:gs pos="100000">
                    <a:srgbClr val="0A97F4"/>
                  </a:gs>
                </a:gsLst>
                <a:lin ang="5400000" scaled="1"/>
              </a:gradFill>
              <a:cs typeface="+mn-ea"/>
              <a:sym typeface="+mn-lt"/>
            </a:endParaRPr>
          </a:p>
          <a:p>
            <a:pPr algn="ctr"/>
            <a:r>
              <a:rPr lang="en-US" altLang="zh-CN" sz="3600" b="1" dirty="0">
                <a:gradFill>
                  <a:gsLst>
                    <a:gs pos="8350">
                      <a:srgbClr val="0A97F4"/>
                    </a:gs>
                    <a:gs pos="50000">
                      <a:srgbClr val="33E5FF"/>
                    </a:gs>
                    <a:gs pos="100000">
                      <a:srgbClr val="0A97F4"/>
                    </a:gs>
                  </a:gsLst>
                  <a:lin ang="5400000" scaled="1"/>
                </a:gradFill>
                <a:cs typeface="+mn-ea"/>
                <a:sym typeface="+mn-lt"/>
              </a:rPr>
              <a:t>contents</a:t>
            </a:r>
            <a:endParaRPr lang="zh-CN" altLang="en-US" sz="3600" b="1" dirty="0">
              <a:gradFill>
                <a:gsLst>
                  <a:gs pos="8350">
                    <a:srgbClr val="0A97F4"/>
                  </a:gs>
                  <a:gs pos="50000">
                    <a:srgbClr val="33E5FF"/>
                  </a:gs>
                  <a:gs pos="100000">
                    <a:srgbClr val="0A97F4"/>
                  </a:gs>
                </a:gsLst>
                <a:lin ang="5400000" scaled="1"/>
              </a:gradFill>
              <a:cs typeface="+mn-ea"/>
              <a:sym typeface="+mn-lt"/>
            </a:endParaRPr>
          </a:p>
        </p:txBody>
      </p:sp>
      <p:sp>
        <p:nvSpPr>
          <p:cNvPr id="10" name="等腰三角形 9"/>
          <p:cNvSpPr/>
          <p:nvPr/>
        </p:nvSpPr>
        <p:spPr>
          <a:xfrm rot="900000">
            <a:off x="7108072" y="5309997"/>
            <a:ext cx="268149"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文本框 11"/>
          <p:cNvSpPr txBox="1"/>
          <p:nvPr/>
        </p:nvSpPr>
        <p:spPr>
          <a:xfrm>
            <a:off x="7654102" y="6030357"/>
            <a:ext cx="2461031" cy="584775"/>
          </a:xfrm>
          <a:prstGeom prst="rect">
            <a:avLst/>
          </a:prstGeom>
          <a:noFill/>
        </p:spPr>
        <p:txBody>
          <a:bodyPr wrap="square" rtlCol="0">
            <a:spAutoFit/>
          </a:bodyPr>
          <a:lstStyle/>
          <a:p>
            <a:r>
              <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5</a:t>
            </a:r>
            <a:r>
              <a:rPr lang="zh-CN" altLang="en-US"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、展望与展示</a:t>
            </a:r>
            <a:endPar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endParaRPr>
          </a:p>
          <a:p>
            <a:r>
              <a:rPr lang="en-US" altLang="zh-CN"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rPr>
              <a:t>     Prospect &amp; Demo</a:t>
            </a:r>
            <a:endParaRPr lang="zh-CN" altLang="en-US" sz="1600" dirty="0">
              <a:gradFill flip="none" rotWithShape="1">
                <a:gsLst>
                  <a:gs pos="0">
                    <a:srgbClr val="0A97F4"/>
                  </a:gs>
                  <a:gs pos="47000">
                    <a:srgbClr val="33E5FF"/>
                  </a:gs>
                  <a:gs pos="100000">
                    <a:srgbClr val="0A97F4"/>
                  </a:gs>
                </a:gsLst>
                <a:lin ang="5400000" scaled="1"/>
                <a:tileRect/>
              </a:gradFill>
              <a:latin typeface="微软雅黑" panose="020B0503020204020204" pitchFamily="34" charset="-122"/>
              <a:ea typeface="微软雅黑" panose="020B0503020204020204" pitchFamily="34" charset="-122"/>
              <a:cs typeface="+mn-ea"/>
              <a:sym typeface="+mn-lt"/>
            </a:endParaRPr>
          </a:p>
        </p:txBody>
      </p:sp>
      <p:sp>
        <p:nvSpPr>
          <p:cNvPr id="13" name="等腰三角形 12"/>
          <p:cNvSpPr/>
          <p:nvPr/>
        </p:nvSpPr>
        <p:spPr>
          <a:xfrm rot="900000">
            <a:off x="7108071" y="6056344"/>
            <a:ext cx="268149" cy="511568"/>
          </a:xfrm>
          <a:prstGeom prst="triangle">
            <a:avLst/>
          </a:prstGeom>
          <a:noFill/>
          <a:ln w="57150">
            <a:gradFill>
              <a:gsLst>
                <a:gs pos="0">
                  <a:srgbClr val="0A97F4"/>
                </a:gs>
                <a:gs pos="47000">
                  <a:srgbClr val="33E5FF"/>
                </a:gs>
                <a:gs pos="100000">
                  <a:srgbClr val="0A97F4"/>
                </a:gs>
              </a:gsLst>
              <a:lin ang="5400000" scaled="1"/>
            </a:gra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矩形: 圆角 27">
            <a:extLst>
              <a:ext uri="{FF2B5EF4-FFF2-40B4-BE49-F238E27FC236}">
                <a16:creationId xmlns:a16="http://schemas.microsoft.com/office/drawing/2014/main" id="{2ABCA03A-622F-41AC-B546-24410A514629}"/>
              </a:ext>
            </a:extLst>
          </p:cNvPr>
          <p:cNvSpPr/>
          <p:nvPr/>
        </p:nvSpPr>
        <p:spPr>
          <a:xfrm>
            <a:off x="531578" y="1063134"/>
            <a:ext cx="5915022" cy="98107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altLang="zh-CN" sz="1600" dirty="0"/>
              <a:t>Front</a:t>
            </a:r>
          </a:p>
          <a:p>
            <a:r>
              <a:rPr lang="en-US" altLang="zh-CN" sz="1600" dirty="0"/>
              <a:t>end</a:t>
            </a:r>
            <a:endParaRPr lang="zh-CN" altLang="en-US" sz="1600" dirty="0"/>
          </a:p>
        </p:txBody>
      </p:sp>
      <p:sp>
        <p:nvSpPr>
          <p:cNvPr id="29" name="矩形: 圆角 28">
            <a:extLst>
              <a:ext uri="{FF2B5EF4-FFF2-40B4-BE49-F238E27FC236}">
                <a16:creationId xmlns:a16="http://schemas.microsoft.com/office/drawing/2014/main" id="{291D4AAD-04DE-451F-96F1-E55D9AAB72FB}"/>
              </a:ext>
            </a:extLst>
          </p:cNvPr>
          <p:cNvSpPr/>
          <p:nvPr/>
        </p:nvSpPr>
        <p:spPr>
          <a:xfrm>
            <a:off x="531578" y="2471060"/>
            <a:ext cx="5915022" cy="98107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altLang="zh-CN" sz="1600"/>
              <a:t>API</a:t>
            </a:r>
            <a:endParaRPr lang="zh-CN" altLang="en-US" sz="1600" dirty="0"/>
          </a:p>
        </p:txBody>
      </p:sp>
      <p:sp>
        <p:nvSpPr>
          <p:cNvPr id="30" name="矩形: 圆角 29">
            <a:extLst>
              <a:ext uri="{FF2B5EF4-FFF2-40B4-BE49-F238E27FC236}">
                <a16:creationId xmlns:a16="http://schemas.microsoft.com/office/drawing/2014/main" id="{9914AEF8-DD5C-4B5A-861A-0F4A6801081C}"/>
              </a:ext>
            </a:extLst>
          </p:cNvPr>
          <p:cNvSpPr/>
          <p:nvPr/>
        </p:nvSpPr>
        <p:spPr>
          <a:xfrm>
            <a:off x="524434" y="3891473"/>
            <a:ext cx="5915022" cy="98107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altLang="zh-CN" sz="1600" dirty="0"/>
              <a:t>Smart</a:t>
            </a:r>
          </a:p>
          <a:p>
            <a:r>
              <a:rPr lang="en-US" altLang="zh-CN" sz="1600" dirty="0"/>
              <a:t>Contract</a:t>
            </a:r>
            <a:endParaRPr lang="zh-CN" altLang="en-US" sz="1600" dirty="0"/>
          </a:p>
        </p:txBody>
      </p:sp>
      <p:sp>
        <p:nvSpPr>
          <p:cNvPr id="31" name="矩形: 圆角 30">
            <a:extLst>
              <a:ext uri="{FF2B5EF4-FFF2-40B4-BE49-F238E27FC236}">
                <a16:creationId xmlns:a16="http://schemas.microsoft.com/office/drawing/2014/main" id="{CDEBBFE0-74B4-46B5-B5EF-68452484D4DC}"/>
              </a:ext>
            </a:extLst>
          </p:cNvPr>
          <p:cNvSpPr/>
          <p:nvPr/>
        </p:nvSpPr>
        <p:spPr>
          <a:xfrm>
            <a:off x="1536465" y="3977198"/>
            <a:ext cx="1502568" cy="8334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1.</a:t>
            </a:r>
            <a:r>
              <a:rPr lang="zh-CN" altLang="en-US" sz="1600" dirty="0"/>
              <a:t>众包平台</a:t>
            </a:r>
            <a:r>
              <a:rPr lang="en-US" altLang="zh-CN" sz="1600" dirty="0"/>
              <a:t>Crowdsourcing Platform</a:t>
            </a:r>
            <a:endParaRPr lang="zh-CN" altLang="en-US" sz="1600" dirty="0"/>
          </a:p>
        </p:txBody>
      </p:sp>
      <p:sp>
        <p:nvSpPr>
          <p:cNvPr id="32" name="矩形: 圆角 31">
            <a:extLst>
              <a:ext uri="{FF2B5EF4-FFF2-40B4-BE49-F238E27FC236}">
                <a16:creationId xmlns:a16="http://schemas.microsoft.com/office/drawing/2014/main" id="{5572905D-25C7-4DB1-A701-7713A9ABE010}"/>
              </a:ext>
            </a:extLst>
          </p:cNvPr>
          <p:cNvSpPr/>
          <p:nvPr/>
        </p:nvSpPr>
        <p:spPr>
          <a:xfrm>
            <a:off x="3165240" y="3977198"/>
            <a:ext cx="1502568" cy="8334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2.</a:t>
            </a:r>
            <a:r>
              <a:rPr lang="zh-CN" altLang="en-US" sz="1600" dirty="0"/>
              <a:t>仲裁系统</a:t>
            </a:r>
            <a:r>
              <a:rPr lang="en-US" altLang="zh-CN" sz="1600" dirty="0"/>
              <a:t>Arbitration System</a:t>
            </a:r>
            <a:endParaRPr lang="zh-CN" altLang="en-US" sz="1600" dirty="0"/>
          </a:p>
        </p:txBody>
      </p:sp>
      <p:sp>
        <p:nvSpPr>
          <p:cNvPr id="33" name="矩形: 圆角 32">
            <a:extLst>
              <a:ext uri="{FF2B5EF4-FFF2-40B4-BE49-F238E27FC236}">
                <a16:creationId xmlns:a16="http://schemas.microsoft.com/office/drawing/2014/main" id="{304179DA-A353-4904-86EF-A5CA36B9DCEC}"/>
              </a:ext>
            </a:extLst>
          </p:cNvPr>
          <p:cNvSpPr/>
          <p:nvPr/>
        </p:nvSpPr>
        <p:spPr>
          <a:xfrm>
            <a:off x="4794015" y="3977197"/>
            <a:ext cx="1502568" cy="833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3.</a:t>
            </a:r>
            <a:r>
              <a:rPr lang="zh-CN" altLang="en-US" sz="1600" dirty="0"/>
              <a:t>身份系统</a:t>
            </a:r>
            <a:r>
              <a:rPr lang="en-US" altLang="zh-CN" sz="1600" dirty="0"/>
              <a:t>Identity System</a:t>
            </a:r>
            <a:endParaRPr lang="zh-CN" altLang="en-US" sz="1600" dirty="0"/>
          </a:p>
        </p:txBody>
      </p:sp>
      <p:sp>
        <p:nvSpPr>
          <p:cNvPr id="34" name="矩形: 圆角 33">
            <a:extLst>
              <a:ext uri="{FF2B5EF4-FFF2-40B4-BE49-F238E27FC236}">
                <a16:creationId xmlns:a16="http://schemas.microsoft.com/office/drawing/2014/main" id="{EE9933BC-6074-4EF8-9EC2-87E1D5CB1BEE}"/>
              </a:ext>
            </a:extLst>
          </p:cNvPr>
          <p:cNvSpPr/>
          <p:nvPr/>
        </p:nvSpPr>
        <p:spPr>
          <a:xfrm>
            <a:off x="1536465" y="2557938"/>
            <a:ext cx="4760118" cy="8120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Infuro.io</a:t>
            </a:r>
            <a:endParaRPr lang="zh-CN" altLang="en-US" sz="1600" dirty="0"/>
          </a:p>
        </p:txBody>
      </p:sp>
      <p:sp>
        <p:nvSpPr>
          <p:cNvPr id="35" name="矩形: 圆角 34">
            <a:extLst>
              <a:ext uri="{FF2B5EF4-FFF2-40B4-BE49-F238E27FC236}">
                <a16:creationId xmlns:a16="http://schemas.microsoft.com/office/drawing/2014/main" id="{964E643E-45AC-4BFA-9D38-02B3B996493F}"/>
              </a:ext>
            </a:extLst>
          </p:cNvPr>
          <p:cNvSpPr/>
          <p:nvPr/>
        </p:nvSpPr>
        <p:spPr>
          <a:xfrm>
            <a:off x="1536466" y="1141720"/>
            <a:ext cx="4760117" cy="8233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React + Web3.js</a:t>
            </a:r>
            <a:endParaRPr lang="zh-CN" altLang="en-US" sz="1600" dirty="0"/>
          </a:p>
        </p:txBody>
      </p:sp>
      <p:sp>
        <p:nvSpPr>
          <p:cNvPr id="36" name="箭头: 上下 35">
            <a:extLst>
              <a:ext uri="{FF2B5EF4-FFF2-40B4-BE49-F238E27FC236}">
                <a16:creationId xmlns:a16="http://schemas.microsoft.com/office/drawing/2014/main" id="{51D52A03-79DB-49C6-86B4-637BCCE714B2}"/>
              </a:ext>
            </a:extLst>
          </p:cNvPr>
          <p:cNvSpPr/>
          <p:nvPr/>
        </p:nvSpPr>
        <p:spPr>
          <a:xfrm>
            <a:off x="3434320" y="2048380"/>
            <a:ext cx="323850" cy="419099"/>
          </a:xfrm>
          <a:prstGeom prst="up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37" name="箭头: 上下 36">
            <a:extLst>
              <a:ext uri="{FF2B5EF4-FFF2-40B4-BE49-F238E27FC236}">
                <a16:creationId xmlns:a16="http://schemas.microsoft.com/office/drawing/2014/main" id="{459C2EA3-5ED8-4EA1-AAE1-BEA5DF281096}"/>
              </a:ext>
            </a:extLst>
          </p:cNvPr>
          <p:cNvSpPr/>
          <p:nvPr/>
        </p:nvSpPr>
        <p:spPr>
          <a:xfrm>
            <a:off x="3434320" y="4880887"/>
            <a:ext cx="323850" cy="419099"/>
          </a:xfrm>
          <a:prstGeom prst="up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38" name="箭头: 上下 37">
            <a:extLst>
              <a:ext uri="{FF2B5EF4-FFF2-40B4-BE49-F238E27FC236}">
                <a16:creationId xmlns:a16="http://schemas.microsoft.com/office/drawing/2014/main" id="{F2D3259C-510B-4C8D-88CC-C8E88E5C48BA}"/>
              </a:ext>
            </a:extLst>
          </p:cNvPr>
          <p:cNvSpPr/>
          <p:nvPr/>
        </p:nvSpPr>
        <p:spPr>
          <a:xfrm>
            <a:off x="3434320" y="3474763"/>
            <a:ext cx="323850" cy="419099"/>
          </a:xfrm>
          <a:prstGeom prst="upDown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40" name="矩形: 圆角 39">
            <a:extLst>
              <a:ext uri="{FF2B5EF4-FFF2-40B4-BE49-F238E27FC236}">
                <a16:creationId xmlns:a16="http://schemas.microsoft.com/office/drawing/2014/main" id="{CCE962E1-C858-48F4-AA6D-7714D2D6013C}"/>
              </a:ext>
            </a:extLst>
          </p:cNvPr>
          <p:cNvSpPr/>
          <p:nvPr/>
        </p:nvSpPr>
        <p:spPr>
          <a:xfrm>
            <a:off x="524433" y="5303558"/>
            <a:ext cx="5915022" cy="98107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altLang="zh-CN" sz="1600" dirty="0"/>
              <a:t>Smart</a:t>
            </a:r>
          </a:p>
          <a:p>
            <a:r>
              <a:rPr lang="en-US" altLang="zh-CN" sz="1600" dirty="0"/>
              <a:t>Contract</a:t>
            </a:r>
            <a:endParaRPr lang="zh-CN" altLang="en-US" sz="1600" dirty="0"/>
          </a:p>
        </p:txBody>
      </p:sp>
      <p:sp>
        <p:nvSpPr>
          <p:cNvPr id="41" name="矩形: 圆角 40">
            <a:extLst>
              <a:ext uri="{FF2B5EF4-FFF2-40B4-BE49-F238E27FC236}">
                <a16:creationId xmlns:a16="http://schemas.microsoft.com/office/drawing/2014/main" id="{AA6B076D-7130-4A76-9A9F-16D7516E7A79}"/>
              </a:ext>
            </a:extLst>
          </p:cNvPr>
          <p:cNvSpPr/>
          <p:nvPr/>
        </p:nvSpPr>
        <p:spPr>
          <a:xfrm>
            <a:off x="1536465" y="5382143"/>
            <a:ext cx="4760118" cy="8215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Ethereum</a:t>
            </a:r>
            <a:endParaRPr lang="zh-CN" altLang="en-US" sz="1600" dirty="0"/>
          </a:p>
        </p:txBody>
      </p:sp>
      <p:pic>
        <p:nvPicPr>
          <p:cNvPr id="1026" name="Picture 2" descr="http://p0.ifengimg.com/pmop/2017/0827/A0E0B75D51337C63FD9713348775A6483F0BF67A_size10_w640_h315.jpeg">
            <a:extLst>
              <a:ext uri="{FF2B5EF4-FFF2-40B4-BE49-F238E27FC236}">
                <a16:creationId xmlns:a16="http://schemas.microsoft.com/office/drawing/2014/main" id="{2FBA0EEF-76B8-434D-AF44-3C590CA5229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234" r="21435"/>
          <a:stretch/>
        </p:blipFill>
        <p:spPr bwMode="auto">
          <a:xfrm>
            <a:off x="6948517" y="755686"/>
            <a:ext cx="2054106" cy="17332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0" advClick="0" advTm="7000"/>
    </mc:Choice>
    <mc:Fallback xmlns="">
      <p:transition advClick="0" advTm="7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9107805" y="5947410"/>
            <a:ext cx="2691765" cy="749300"/>
          </a:xfrm>
          <a:prstGeom prst="rect">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0" name="矩形 19"/>
          <p:cNvSpPr/>
          <p:nvPr/>
        </p:nvSpPr>
        <p:spPr>
          <a:xfrm>
            <a:off x="2886075" y="2877185"/>
            <a:ext cx="2884805" cy="615950"/>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1" name="矩形 20"/>
          <p:cNvSpPr/>
          <p:nvPr/>
        </p:nvSpPr>
        <p:spPr>
          <a:xfrm>
            <a:off x="2886710" y="1600200"/>
            <a:ext cx="2884805" cy="583565"/>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4" name="矩形 23"/>
          <p:cNvSpPr/>
          <p:nvPr/>
        </p:nvSpPr>
        <p:spPr>
          <a:xfrm>
            <a:off x="943610" y="1584960"/>
            <a:ext cx="860425" cy="598805"/>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94" name="矩形 60"/>
          <p:cNvSpPr/>
          <p:nvPr/>
        </p:nvSpPr>
        <p:spPr>
          <a:xfrm>
            <a:off x="513080" y="598270"/>
            <a:ext cx="7632700" cy="448264"/>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lnSpc>
                <a:spcPct val="110000"/>
              </a:lnSpc>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cs typeface="+mn-ea"/>
                <a:sym typeface="+mn-lt"/>
              </a:rPr>
              <a:t>众包平台 </a:t>
            </a:r>
            <a:r>
              <a:rPr lang="en-US" altLang="zh-CN" sz="2800" b="1" dirty="0">
                <a:gradFill>
                  <a:gsLst>
                    <a:gs pos="0">
                      <a:schemeClr val="accent5">
                        <a:lumMod val="40000"/>
                        <a:lumOff val="60000"/>
                      </a:schemeClr>
                    </a:gs>
                    <a:gs pos="100000">
                      <a:srgbClr val="0070C0"/>
                    </a:gs>
                  </a:gsLst>
                  <a:lin ang="0" scaled="1"/>
                </a:gradFill>
                <a:cs typeface="+mn-ea"/>
                <a:sym typeface="+mn-lt"/>
              </a:rPr>
              <a:t>Crowdsourcing Platform </a:t>
            </a:r>
            <a:endParaRPr lang="zh-CN" altLang="en-US" sz="2800" b="1" dirty="0">
              <a:gradFill>
                <a:gsLst>
                  <a:gs pos="0">
                    <a:schemeClr val="accent5">
                      <a:lumMod val="40000"/>
                      <a:lumOff val="60000"/>
                    </a:schemeClr>
                  </a:gs>
                  <a:gs pos="100000">
                    <a:srgbClr val="0070C0"/>
                  </a:gs>
                </a:gsLst>
                <a:lin ang="0" scaled="1"/>
              </a:gradFill>
              <a:cs typeface="+mn-ea"/>
              <a:sym typeface="+mn-lt"/>
            </a:endParaRPr>
          </a:p>
        </p:txBody>
      </p:sp>
      <p:sp>
        <p:nvSpPr>
          <p:cNvPr id="2" name="文本框 1"/>
          <p:cNvSpPr txBox="1"/>
          <p:nvPr/>
        </p:nvSpPr>
        <p:spPr>
          <a:xfrm>
            <a:off x="1022598" y="1640215"/>
            <a:ext cx="702448" cy="523220"/>
          </a:xfrm>
          <a:prstGeom prst="rect">
            <a:avLst/>
          </a:prstGeom>
          <a:noFill/>
        </p:spPr>
        <p:txBody>
          <a:bodyPr wrap="square" rtlCol="0">
            <a:spAutoFit/>
          </a:bodyPr>
          <a:lstStyle/>
          <a:p>
            <a:pPr lvl="0" algn="l"/>
            <a:r>
              <a:rPr lang="en-US" altLang="zh-CN" sz="1400" dirty="0" err="1">
                <a:solidFill>
                  <a:schemeClr val="bg2"/>
                </a:solidFill>
                <a:latin typeface="微软雅黑" panose="020B0503020204020204" pitchFamily="34" charset="-122"/>
                <a:ea typeface="微软雅黑" panose="020B0503020204020204" pitchFamily="34" charset="-122"/>
                <a:sym typeface="+mn-ea"/>
              </a:rPr>
              <a:t>开始</a:t>
            </a:r>
            <a:endParaRPr lang="en-US" altLang="zh-CN" sz="1400" dirty="0">
              <a:solidFill>
                <a:schemeClr val="bg2"/>
              </a:solidFill>
              <a:latin typeface="微软雅黑" panose="020B0503020204020204" pitchFamily="34" charset="-122"/>
              <a:ea typeface="微软雅黑" panose="020B0503020204020204" pitchFamily="34" charset="-122"/>
              <a:sym typeface="+mn-ea"/>
            </a:endParaRPr>
          </a:p>
          <a:p>
            <a:pPr lvl="0" algn="l"/>
            <a:r>
              <a:rPr lang="en-US" altLang="zh-CN" sz="1400" dirty="0">
                <a:solidFill>
                  <a:schemeClr val="bg2"/>
                </a:solidFill>
                <a:latin typeface="微软雅黑" panose="020B0503020204020204" pitchFamily="34" charset="-122"/>
                <a:ea typeface="微软雅黑" panose="020B0503020204020204" pitchFamily="34" charset="-122"/>
                <a:sym typeface="+mn-ea"/>
              </a:rPr>
              <a:t>Begin</a:t>
            </a:r>
          </a:p>
        </p:txBody>
      </p:sp>
      <p:sp>
        <p:nvSpPr>
          <p:cNvPr id="6" name="文本框 5"/>
          <p:cNvSpPr txBox="1"/>
          <p:nvPr/>
        </p:nvSpPr>
        <p:spPr>
          <a:xfrm>
            <a:off x="2858990" y="1623931"/>
            <a:ext cx="3044383" cy="800219"/>
          </a:xfrm>
          <a:prstGeom prst="rect">
            <a:avLst/>
          </a:prstGeom>
          <a:noFill/>
        </p:spPr>
        <p:txBody>
          <a:bodyPr wrap="square" rtlCol="0">
            <a:spAutoFit/>
          </a:bodyPr>
          <a:lstStyle/>
          <a:p>
            <a:r>
              <a:rPr lang="en-US" altLang="zh-CN" sz="1400" dirty="0">
                <a:solidFill>
                  <a:schemeClr val="bg2"/>
                </a:solidFill>
                <a:latin typeface="微软雅黑" panose="020B0503020204020204" pitchFamily="34" charset="-122"/>
                <a:ea typeface="微软雅黑" panose="020B0503020204020204" pitchFamily="34" charset="-122"/>
              </a:rPr>
              <a:t>Owner</a:t>
            </a:r>
            <a:r>
              <a:rPr lang="zh-CN" altLang="en-US" sz="1400" dirty="0">
                <a:solidFill>
                  <a:schemeClr val="bg2"/>
                </a:solidFill>
                <a:latin typeface="微软雅黑" panose="020B0503020204020204" pitchFamily="34" charset="-122"/>
                <a:ea typeface="微软雅黑" panose="020B0503020204020204" pitchFamily="34" charset="-122"/>
              </a:rPr>
              <a:t>发布并激活外包</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Publish and activate outsourcing</a:t>
            </a:r>
          </a:p>
          <a:p>
            <a:endParaRPr lang="zh-CN" altLang="en-US" dirty="0">
              <a:solidFill>
                <a:schemeClr val="bg2"/>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2886075" y="2917480"/>
            <a:ext cx="2877819" cy="523220"/>
          </a:xfrm>
          <a:prstGeom prst="rect">
            <a:avLst/>
          </a:prstGeom>
          <a:noFill/>
          <a:ln>
            <a:solidFill>
              <a:srgbClr val="0070C0"/>
            </a:solidFill>
          </a:ln>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开发者开发外包并提交</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Devs develop and submits</a:t>
            </a:r>
          </a:p>
        </p:txBody>
      </p:sp>
      <p:sp>
        <p:nvSpPr>
          <p:cNvPr id="16" name="下箭头 15"/>
          <p:cNvSpPr/>
          <p:nvPr/>
        </p:nvSpPr>
        <p:spPr>
          <a:xfrm>
            <a:off x="4143168" y="2387704"/>
            <a:ext cx="370840" cy="304800"/>
          </a:xfrm>
          <a:prstGeom prst="down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17" name="右箭头 16"/>
          <p:cNvSpPr/>
          <p:nvPr/>
        </p:nvSpPr>
        <p:spPr>
          <a:xfrm>
            <a:off x="2169160" y="1717675"/>
            <a:ext cx="412750" cy="34163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18" name="下箭头 17"/>
          <p:cNvSpPr/>
          <p:nvPr/>
        </p:nvSpPr>
        <p:spPr>
          <a:xfrm>
            <a:off x="4143168" y="3670417"/>
            <a:ext cx="370840" cy="304800"/>
          </a:xfrm>
          <a:prstGeom prst="down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5" name="菱形 24"/>
          <p:cNvSpPr/>
          <p:nvPr/>
        </p:nvSpPr>
        <p:spPr>
          <a:xfrm>
            <a:off x="2858990" y="4114863"/>
            <a:ext cx="2904905" cy="1077595"/>
          </a:xfrm>
          <a:prstGeom prst="diamond">
            <a:avLst/>
          </a:prstGeom>
          <a:solidFill>
            <a:schemeClr val="accent5"/>
          </a:solidFill>
          <a:ln w="12700" cap="flat" cmpd="sng" algn="ctr">
            <a:solidFill>
              <a:srgbClr val="0070C0"/>
            </a:solid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6" name="文本框 25"/>
          <p:cNvSpPr txBox="1"/>
          <p:nvPr/>
        </p:nvSpPr>
        <p:spPr>
          <a:xfrm>
            <a:off x="3336427" y="4369435"/>
            <a:ext cx="2392460" cy="523220"/>
          </a:xfrm>
          <a:prstGeom prst="rect">
            <a:avLst/>
          </a:prstGeom>
          <a:noFill/>
        </p:spPr>
        <p:txBody>
          <a:bodyPr wrap="square" rtlCol="0">
            <a:spAutoFit/>
          </a:bodyPr>
          <a:lstStyle/>
          <a:p>
            <a:r>
              <a:rPr lang="en-US" altLang="zh-CN" sz="1400" dirty="0">
                <a:solidFill>
                  <a:schemeClr val="bg2"/>
                </a:solidFill>
                <a:latin typeface="微软雅黑" panose="020B0503020204020204" pitchFamily="34" charset="-122"/>
                <a:ea typeface="微软雅黑" panose="020B0503020204020204" pitchFamily="34" charset="-122"/>
              </a:rPr>
              <a:t>owner</a:t>
            </a:r>
            <a:r>
              <a:rPr lang="zh-CN" altLang="en-US" sz="1400" dirty="0">
                <a:solidFill>
                  <a:schemeClr val="bg2"/>
                </a:solidFill>
                <a:latin typeface="微软雅黑" panose="020B0503020204020204" pitchFamily="34" charset="-122"/>
                <a:ea typeface="微软雅黑" panose="020B0503020204020204" pitchFamily="34" charset="-122"/>
              </a:rPr>
              <a:t>是否满意</a:t>
            </a:r>
            <a:r>
              <a:rPr lang="en-US" altLang="zh-CN" sz="1400" dirty="0">
                <a:solidFill>
                  <a:schemeClr val="bg2"/>
                </a:solidFill>
                <a:latin typeface="微软雅黑" panose="020B0503020204020204" pitchFamily="34" charset="-122"/>
                <a:ea typeface="微软雅黑" panose="020B0503020204020204" pitchFamily="34" charset="-122"/>
              </a:rPr>
              <a:t>?</a:t>
            </a:r>
          </a:p>
          <a:p>
            <a:r>
              <a:rPr lang="en-US" altLang="zh-CN" sz="1400" dirty="0">
                <a:solidFill>
                  <a:schemeClr val="bg2"/>
                </a:solidFill>
                <a:latin typeface="微软雅黑" panose="020B0503020204020204" pitchFamily="34" charset="-122"/>
                <a:ea typeface="微软雅黑" panose="020B0503020204020204" pitchFamily="34" charset="-122"/>
              </a:rPr>
              <a:t>Is the owner satisfied?</a:t>
            </a:r>
            <a:endParaRPr lang="zh-CN" altLang="en-US" dirty="0">
              <a:solidFill>
                <a:schemeClr val="bg2"/>
              </a:solidFill>
              <a:latin typeface="微软雅黑" panose="020B0503020204020204" pitchFamily="34" charset="-122"/>
              <a:ea typeface="微软雅黑" panose="020B0503020204020204" pitchFamily="34" charset="-122"/>
            </a:endParaRPr>
          </a:p>
        </p:txBody>
      </p:sp>
      <p:sp>
        <p:nvSpPr>
          <p:cNvPr id="27" name="下箭头 26"/>
          <p:cNvSpPr/>
          <p:nvPr/>
        </p:nvSpPr>
        <p:spPr>
          <a:xfrm>
            <a:off x="4143168" y="5347112"/>
            <a:ext cx="370840" cy="304800"/>
          </a:xfrm>
          <a:prstGeom prst="downArrow">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28" name="文本框 27"/>
          <p:cNvSpPr txBox="1"/>
          <p:nvPr/>
        </p:nvSpPr>
        <p:spPr>
          <a:xfrm>
            <a:off x="4452095" y="5297416"/>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yes</a:t>
            </a:r>
          </a:p>
        </p:txBody>
      </p:sp>
      <p:sp>
        <p:nvSpPr>
          <p:cNvPr id="29" name="矩形 28"/>
          <p:cNvSpPr/>
          <p:nvPr/>
        </p:nvSpPr>
        <p:spPr>
          <a:xfrm>
            <a:off x="2886075" y="5787246"/>
            <a:ext cx="2884804" cy="759819"/>
          </a:xfrm>
          <a:prstGeom prst="rect">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0" name="文本框 29"/>
          <p:cNvSpPr txBox="1"/>
          <p:nvPr/>
        </p:nvSpPr>
        <p:spPr>
          <a:xfrm>
            <a:off x="2858990" y="5818115"/>
            <a:ext cx="3017298"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智能合约把赏金打给开发者</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Smart contract transfers pay to </a:t>
            </a:r>
            <a:r>
              <a:rPr lang="en-US" altLang="zh-CN" sz="1400" dirty="0" err="1">
                <a:solidFill>
                  <a:schemeClr val="bg2"/>
                </a:solidFill>
                <a:latin typeface="微软雅黑" panose="020B0503020204020204" pitchFamily="34" charset="-122"/>
                <a:ea typeface="微软雅黑" panose="020B0503020204020204" pitchFamily="34" charset="-122"/>
              </a:rPr>
              <a:t>devs</a:t>
            </a:r>
            <a:endParaRPr lang="en-US" altLang="zh-CN" sz="1400" dirty="0">
              <a:solidFill>
                <a:schemeClr val="bg2"/>
              </a:solidFill>
              <a:latin typeface="微软雅黑" panose="020B0503020204020204" pitchFamily="34" charset="-122"/>
              <a:ea typeface="微软雅黑" panose="020B0503020204020204" pitchFamily="34" charset="-122"/>
            </a:endParaRPr>
          </a:p>
        </p:txBody>
      </p:sp>
      <p:sp>
        <p:nvSpPr>
          <p:cNvPr id="31" name="右箭头 30"/>
          <p:cNvSpPr/>
          <p:nvPr/>
        </p:nvSpPr>
        <p:spPr>
          <a:xfrm>
            <a:off x="5771515" y="4511675"/>
            <a:ext cx="980440" cy="35941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2" name="文本框 31"/>
          <p:cNvSpPr txBox="1"/>
          <p:nvPr/>
        </p:nvSpPr>
        <p:spPr>
          <a:xfrm>
            <a:off x="5855653" y="4261458"/>
            <a:ext cx="988060" cy="368300"/>
          </a:xfrm>
          <a:prstGeom prst="rect">
            <a:avLst/>
          </a:prstGeom>
          <a:noFill/>
        </p:spPr>
        <p:txBody>
          <a:bodyPr wrap="square" rtlCol="0">
            <a:spAutoFit/>
            <a:scene3d>
              <a:camera prst="orthographicFront"/>
              <a:lightRig rig="threePt" dir="t"/>
            </a:scene3d>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NO</a:t>
            </a:r>
          </a:p>
        </p:txBody>
      </p:sp>
      <p:sp>
        <p:nvSpPr>
          <p:cNvPr id="33" name="矩形 32"/>
          <p:cNvSpPr/>
          <p:nvPr/>
        </p:nvSpPr>
        <p:spPr>
          <a:xfrm>
            <a:off x="6800921" y="4381471"/>
            <a:ext cx="1629091" cy="615950"/>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4" name="文本框 33"/>
          <p:cNvSpPr txBox="1"/>
          <p:nvPr/>
        </p:nvSpPr>
        <p:spPr>
          <a:xfrm>
            <a:off x="6732395" y="4445112"/>
            <a:ext cx="2036514" cy="523220"/>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仲裁系统</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Arbitration System</a:t>
            </a:r>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35" name="菱形 34"/>
          <p:cNvSpPr/>
          <p:nvPr/>
        </p:nvSpPr>
        <p:spPr>
          <a:xfrm>
            <a:off x="9107805" y="4209415"/>
            <a:ext cx="2676525" cy="1077595"/>
          </a:xfrm>
          <a:prstGeom prst="diamond">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6" name="文本框 35"/>
          <p:cNvSpPr txBox="1"/>
          <p:nvPr/>
        </p:nvSpPr>
        <p:spPr>
          <a:xfrm>
            <a:off x="9840595" y="4408170"/>
            <a:ext cx="1427480" cy="645160"/>
          </a:xfrm>
          <a:prstGeom prst="rect">
            <a:avLst/>
          </a:prstGeom>
          <a:noFill/>
        </p:spPr>
        <p:txBody>
          <a:bodyPr wrap="square" rtlCol="0">
            <a:spAutoFit/>
          </a:bodyPr>
          <a:lstStyle/>
          <a:p>
            <a:r>
              <a:rPr lang="zh-CN" altLang="en-US" dirty="0">
                <a:solidFill>
                  <a:schemeClr val="bg2"/>
                </a:solidFill>
                <a:latin typeface="微软雅黑" panose="020B0503020204020204" pitchFamily="34" charset="-122"/>
                <a:ea typeface="微软雅黑" panose="020B0503020204020204" pitchFamily="34" charset="-122"/>
              </a:rPr>
              <a:t>仲裁结果是</a:t>
            </a:r>
            <a:r>
              <a:rPr lang="en-US" altLang="zh-CN" dirty="0">
                <a:solidFill>
                  <a:schemeClr val="bg2"/>
                </a:solidFill>
                <a:latin typeface="微软雅黑" panose="020B0503020204020204" pitchFamily="34" charset="-122"/>
                <a:ea typeface="微软雅黑" panose="020B0503020204020204" pitchFamily="34" charset="-122"/>
              </a:rPr>
              <a:t>owner</a:t>
            </a:r>
            <a:r>
              <a:rPr lang="zh-CN" altLang="en-US" dirty="0">
                <a:solidFill>
                  <a:schemeClr val="bg2"/>
                </a:solidFill>
                <a:latin typeface="微软雅黑" panose="020B0503020204020204" pitchFamily="34" charset="-122"/>
                <a:ea typeface="微软雅黑" panose="020B0503020204020204" pitchFamily="34" charset="-122"/>
              </a:rPr>
              <a:t>赢？</a:t>
            </a:r>
          </a:p>
        </p:txBody>
      </p:sp>
      <p:sp>
        <p:nvSpPr>
          <p:cNvPr id="37" name="右箭头 36"/>
          <p:cNvSpPr/>
          <p:nvPr/>
        </p:nvSpPr>
        <p:spPr>
          <a:xfrm>
            <a:off x="8472805" y="4521200"/>
            <a:ext cx="412750" cy="34163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8" name="下箭头 37"/>
          <p:cNvSpPr/>
          <p:nvPr/>
        </p:nvSpPr>
        <p:spPr>
          <a:xfrm>
            <a:off x="10270490" y="5456980"/>
            <a:ext cx="370840" cy="304800"/>
          </a:xfrm>
          <a:prstGeom prst="downArrow">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9" name="文本框 38"/>
          <p:cNvSpPr txBox="1"/>
          <p:nvPr/>
        </p:nvSpPr>
        <p:spPr>
          <a:xfrm>
            <a:off x="10554335" y="5357722"/>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yes</a:t>
            </a:r>
          </a:p>
        </p:txBody>
      </p:sp>
      <p:sp>
        <p:nvSpPr>
          <p:cNvPr id="40" name="文本框 39"/>
          <p:cNvSpPr txBox="1"/>
          <p:nvPr/>
        </p:nvSpPr>
        <p:spPr>
          <a:xfrm>
            <a:off x="9126537" y="5944675"/>
            <a:ext cx="2639060"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智能合约把赏金打给</a:t>
            </a:r>
            <a:r>
              <a:rPr lang="en-US" altLang="zh-CN" sz="1400" dirty="0">
                <a:solidFill>
                  <a:schemeClr val="bg2"/>
                </a:solidFill>
                <a:latin typeface="微软雅黑" panose="020B0503020204020204" pitchFamily="34" charset="-122"/>
                <a:ea typeface="微软雅黑" panose="020B0503020204020204" pitchFamily="34" charset="-122"/>
              </a:rPr>
              <a:t>owner</a:t>
            </a:r>
          </a:p>
          <a:p>
            <a:r>
              <a:rPr lang="en-US" altLang="zh-CN" sz="1400" dirty="0">
                <a:solidFill>
                  <a:schemeClr val="bg2"/>
                </a:solidFill>
                <a:latin typeface="微软雅黑" panose="020B0503020204020204" pitchFamily="34" charset="-122"/>
                <a:ea typeface="微软雅黑" panose="020B0503020204020204" pitchFamily="34" charset="-122"/>
              </a:rPr>
              <a:t>Smart contract transfers pay to owner</a:t>
            </a:r>
          </a:p>
        </p:txBody>
      </p:sp>
      <p:sp>
        <p:nvSpPr>
          <p:cNvPr id="42" name="右箭头 41"/>
          <p:cNvSpPr/>
          <p:nvPr/>
        </p:nvSpPr>
        <p:spPr>
          <a:xfrm rot="9960000">
            <a:off x="6579870" y="5605780"/>
            <a:ext cx="2674620" cy="34798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44" name="文本框 43"/>
          <p:cNvSpPr txBox="1"/>
          <p:nvPr/>
        </p:nvSpPr>
        <p:spPr>
          <a:xfrm rot="20880000">
            <a:off x="7383635" y="5413258"/>
            <a:ext cx="675005" cy="368300"/>
          </a:xfrm>
          <a:prstGeom prst="rect">
            <a:avLst/>
          </a:prstGeom>
          <a:noFill/>
        </p:spPr>
        <p:txBody>
          <a:bodyPr wrap="square" rtlCol="0">
            <a:spAutoFit/>
            <a:scene3d>
              <a:camera prst="orthographicFront"/>
              <a:lightRig rig="threePt" dir="t"/>
            </a:scene3d>
          </a:bodyPr>
          <a:lstStyle/>
          <a:p>
            <a:r>
              <a:rPr lang="en-US" altLang="zh-CN">
                <a:ln w="10160">
                  <a:noFill/>
                  <a:prstDash val="solid"/>
                </a:ln>
                <a:solidFill>
                  <a:schemeClr val="bg2"/>
                </a:solidFill>
                <a:effectLst>
                  <a:outerShdw blurRad="38100" dist="22860" dir="5400000" algn="tl" rotWithShape="0">
                    <a:srgbClr val="000000">
                      <a:alpha val="30000"/>
                    </a:srgbClr>
                  </a:outerShdw>
                </a:effectLst>
              </a:rPr>
              <a:t>NO</a:t>
            </a:r>
          </a:p>
        </p:txBody>
      </p:sp>
    </p:spTree>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60"/>
          <p:cNvSpPr/>
          <p:nvPr/>
        </p:nvSpPr>
        <p:spPr>
          <a:xfrm>
            <a:off x="554990" y="598170"/>
            <a:ext cx="6602097" cy="430887"/>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cs typeface="+mn-ea"/>
                <a:sym typeface="+mn-lt"/>
              </a:rPr>
              <a:t>仲裁平台 </a:t>
            </a:r>
            <a:r>
              <a:rPr lang="en-US" altLang="zh-CN" sz="2800" b="1" dirty="0">
                <a:gradFill>
                  <a:gsLst>
                    <a:gs pos="0">
                      <a:schemeClr val="accent5">
                        <a:lumMod val="40000"/>
                        <a:lumOff val="60000"/>
                      </a:schemeClr>
                    </a:gs>
                    <a:gs pos="100000">
                      <a:srgbClr val="0070C0"/>
                    </a:gs>
                  </a:gsLst>
                  <a:lin ang="0" scaled="1"/>
                </a:gradFill>
                <a:cs typeface="+mn-ea"/>
                <a:sym typeface="+mn-lt"/>
              </a:rPr>
              <a:t>Arbitration System</a:t>
            </a:r>
            <a:endParaRPr lang="zh-CN" altLang="en-US" sz="2800" b="1" dirty="0">
              <a:gradFill>
                <a:gsLst>
                  <a:gs pos="0">
                    <a:schemeClr val="accent5">
                      <a:lumMod val="40000"/>
                      <a:lumOff val="60000"/>
                    </a:schemeClr>
                  </a:gs>
                  <a:gs pos="100000">
                    <a:srgbClr val="0070C0"/>
                  </a:gs>
                </a:gsLst>
                <a:lin ang="0" scaled="1"/>
              </a:gradFill>
              <a:cs typeface="+mn-ea"/>
              <a:sym typeface="+mn-lt"/>
            </a:endParaRPr>
          </a:p>
        </p:txBody>
      </p:sp>
      <p:sp>
        <p:nvSpPr>
          <p:cNvPr id="3" name="矩形 2"/>
          <p:cNvSpPr/>
          <p:nvPr/>
        </p:nvSpPr>
        <p:spPr>
          <a:xfrm>
            <a:off x="2242090" y="1401109"/>
            <a:ext cx="2665095" cy="1122680"/>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3" name="文本框 32"/>
          <p:cNvSpPr txBox="1"/>
          <p:nvPr/>
        </p:nvSpPr>
        <p:spPr>
          <a:xfrm>
            <a:off x="2202833" y="1395381"/>
            <a:ext cx="2792730" cy="1384995"/>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所有该标签下的陪审员根据抵押的</a:t>
            </a:r>
            <a:r>
              <a:rPr lang="en-US" altLang="zh-CN" sz="1400" dirty="0">
                <a:solidFill>
                  <a:schemeClr val="bg2"/>
                </a:solidFill>
                <a:latin typeface="微软雅黑" panose="020B0503020204020204" pitchFamily="34" charset="-122"/>
                <a:ea typeface="微软雅黑" panose="020B0503020204020204" pitchFamily="34" charset="-122"/>
              </a:rPr>
              <a:t>ETH</a:t>
            </a:r>
            <a:r>
              <a:rPr lang="zh-CN" altLang="en-US" sz="1400" dirty="0">
                <a:solidFill>
                  <a:schemeClr val="bg2"/>
                </a:solidFill>
                <a:latin typeface="微软雅黑" panose="020B0503020204020204" pitchFamily="34" charset="-122"/>
                <a:ea typeface="微软雅黑" panose="020B0503020204020204" pitchFamily="34" charset="-122"/>
              </a:rPr>
              <a:t>构成一个分拣总和树</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All jurors under this label form a sortitionSumTree based on the mortgaged ETH</a:t>
            </a:r>
          </a:p>
          <a:p>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37" name="下箭头 36"/>
          <p:cNvSpPr/>
          <p:nvPr/>
        </p:nvSpPr>
        <p:spPr>
          <a:xfrm>
            <a:off x="9642250" y="2331286"/>
            <a:ext cx="370840" cy="304800"/>
          </a:xfrm>
          <a:prstGeom prst="down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8" name="菱形 37"/>
          <p:cNvSpPr/>
          <p:nvPr/>
        </p:nvSpPr>
        <p:spPr>
          <a:xfrm>
            <a:off x="8383727" y="2641790"/>
            <a:ext cx="2911018" cy="2100808"/>
          </a:xfrm>
          <a:prstGeom prst="diamond">
            <a:avLst/>
          </a:prstGeom>
          <a:solidFill>
            <a:schemeClr val="accent5"/>
          </a:solidFill>
          <a:ln w="12700" cap="flat" cmpd="sng" algn="ctr">
            <a:solidFill>
              <a:srgbClr val="0070C0"/>
            </a:solid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9" name="文本框 38"/>
          <p:cNvSpPr txBox="1"/>
          <p:nvPr/>
        </p:nvSpPr>
        <p:spPr>
          <a:xfrm>
            <a:off x="8579626" y="3063811"/>
            <a:ext cx="2519220" cy="1169551"/>
          </a:xfrm>
          <a:prstGeom prst="rect">
            <a:avLst/>
          </a:prstGeom>
          <a:noFill/>
        </p:spPr>
        <p:txBody>
          <a:bodyPr wrap="square" rtlCol="0">
            <a:spAutoFit/>
          </a:bodyPr>
          <a:lstStyle/>
          <a:p>
            <a:pPr algn="ctr"/>
            <a:r>
              <a:rPr lang="zh-CN" altLang="en-US" sz="1400" dirty="0">
                <a:solidFill>
                  <a:schemeClr val="bg2"/>
                </a:solidFill>
                <a:latin typeface="微软雅黑" panose="020B0503020204020204" pitchFamily="34" charset="-122"/>
                <a:ea typeface="微软雅黑" panose="020B0503020204020204" pitchFamily="34" charset="-122"/>
              </a:rPr>
              <a:t>该陪审员</a:t>
            </a:r>
            <a:endParaRPr lang="en-US" altLang="zh-CN" sz="1400" dirty="0">
              <a:solidFill>
                <a:schemeClr val="bg2"/>
              </a:solidFill>
              <a:latin typeface="微软雅黑" panose="020B0503020204020204" pitchFamily="34" charset="-122"/>
              <a:ea typeface="微软雅黑" panose="020B0503020204020204" pitchFamily="34" charset="-122"/>
            </a:endParaRPr>
          </a:p>
          <a:p>
            <a:pPr algn="ctr"/>
            <a:r>
              <a:rPr lang="zh-CN" altLang="en-US" sz="1400" dirty="0">
                <a:solidFill>
                  <a:schemeClr val="bg2"/>
                </a:solidFill>
                <a:latin typeface="微软雅黑" panose="020B0503020204020204" pitchFamily="34" charset="-122"/>
                <a:ea typeface="微软雅黑" panose="020B0503020204020204" pitchFamily="34" charset="-122"/>
              </a:rPr>
              <a:t>是否确定参加此次判决</a:t>
            </a:r>
            <a:endParaRPr lang="en-US" altLang="zh-CN" sz="1400" dirty="0">
              <a:solidFill>
                <a:schemeClr val="bg2"/>
              </a:solidFill>
              <a:latin typeface="微软雅黑" panose="020B0503020204020204" pitchFamily="34" charset="-122"/>
              <a:ea typeface="微软雅黑" panose="020B0503020204020204" pitchFamily="34" charset="-122"/>
            </a:endParaRPr>
          </a:p>
          <a:p>
            <a:pPr algn="ctr"/>
            <a:r>
              <a:rPr lang="en-US" altLang="zh-CN" sz="1400" dirty="0">
                <a:solidFill>
                  <a:schemeClr val="bg2"/>
                </a:solidFill>
                <a:latin typeface="微软雅黑" panose="020B0503020204020204" pitchFamily="34" charset="-122"/>
                <a:ea typeface="微软雅黑" panose="020B0503020204020204" pitchFamily="34" charset="-122"/>
              </a:rPr>
              <a:t>Whether the juror is determined to participate in the judgment</a:t>
            </a:r>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52" name="下箭头 51"/>
          <p:cNvSpPr/>
          <p:nvPr/>
        </p:nvSpPr>
        <p:spPr>
          <a:xfrm>
            <a:off x="9653816" y="4734597"/>
            <a:ext cx="370840" cy="304800"/>
          </a:xfrm>
          <a:prstGeom prst="downArrow">
            <a:avLst/>
          </a:prstGeom>
          <a:solidFill>
            <a:schemeClr val="accent5"/>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53" name="文本框 52"/>
          <p:cNvSpPr txBox="1"/>
          <p:nvPr/>
        </p:nvSpPr>
        <p:spPr>
          <a:xfrm>
            <a:off x="9952302" y="4655383"/>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yes</a:t>
            </a:r>
          </a:p>
        </p:txBody>
      </p:sp>
      <p:sp>
        <p:nvSpPr>
          <p:cNvPr id="61" name="矩形 60"/>
          <p:cNvSpPr/>
          <p:nvPr/>
        </p:nvSpPr>
        <p:spPr>
          <a:xfrm>
            <a:off x="5318287" y="1628775"/>
            <a:ext cx="2650490" cy="583565"/>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62" name="文本框 61"/>
          <p:cNvSpPr txBox="1"/>
          <p:nvPr/>
        </p:nvSpPr>
        <p:spPr>
          <a:xfrm>
            <a:off x="5305137" y="1659927"/>
            <a:ext cx="2650490"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生成一个随机数</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Generate a random number</a:t>
            </a:r>
          </a:p>
          <a:p>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63" name="右箭头 62"/>
          <p:cNvSpPr/>
          <p:nvPr/>
        </p:nvSpPr>
        <p:spPr>
          <a:xfrm>
            <a:off x="4905537" y="1738768"/>
            <a:ext cx="412750" cy="34163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67" name="矩形 66"/>
          <p:cNvSpPr/>
          <p:nvPr/>
        </p:nvSpPr>
        <p:spPr>
          <a:xfrm>
            <a:off x="8344944" y="1592718"/>
            <a:ext cx="2965453" cy="738568"/>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68" name="文本框 67"/>
          <p:cNvSpPr txBox="1"/>
          <p:nvPr/>
        </p:nvSpPr>
        <p:spPr>
          <a:xfrm>
            <a:off x="8350333" y="1604457"/>
            <a:ext cx="3092919"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选取随机数落点所对应的陪审员</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Select the juror corresponding to the random number drop point</a:t>
            </a:r>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69" name="右箭头 68"/>
          <p:cNvSpPr/>
          <p:nvPr/>
        </p:nvSpPr>
        <p:spPr>
          <a:xfrm>
            <a:off x="7942580" y="1791634"/>
            <a:ext cx="412750" cy="34163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70" name="菱形 69"/>
          <p:cNvSpPr/>
          <p:nvPr/>
        </p:nvSpPr>
        <p:spPr>
          <a:xfrm>
            <a:off x="8433658" y="5067609"/>
            <a:ext cx="2811156" cy="1630815"/>
          </a:xfrm>
          <a:prstGeom prst="diamond">
            <a:avLst/>
          </a:prstGeom>
          <a:solidFill>
            <a:schemeClr val="accent5"/>
          </a:solidFill>
          <a:ln w="12700" cap="flat" cmpd="sng" algn="ctr">
            <a:solidFill>
              <a:srgbClr val="0070C0"/>
            </a:solid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71" name="文本框 70"/>
          <p:cNvSpPr txBox="1"/>
          <p:nvPr/>
        </p:nvSpPr>
        <p:spPr>
          <a:xfrm>
            <a:off x="8691724" y="5371346"/>
            <a:ext cx="2295023" cy="954107"/>
          </a:xfrm>
          <a:prstGeom prst="rect">
            <a:avLst/>
          </a:prstGeom>
          <a:noFill/>
        </p:spPr>
        <p:txBody>
          <a:bodyPr wrap="square" rtlCol="0">
            <a:spAutoFit/>
          </a:bodyPr>
          <a:lstStyle/>
          <a:p>
            <a:pPr algn="ctr"/>
            <a:r>
              <a:rPr lang="zh-CN" altLang="en-US" sz="1400" dirty="0">
                <a:solidFill>
                  <a:schemeClr val="bg2"/>
                </a:solidFill>
                <a:latin typeface="微软雅黑" panose="020B0503020204020204" pitchFamily="34" charset="-122"/>
                <a:ea typeface="微软雅黑" panose="020B0503020204020204" pitchFamily="34" charset="-122"/>
              </a:rPr>
              <a:t>是否有足</a:t>
            </a:r>
            <a:endParaRPr lang="en-US" altLang="zh-CN" sz="1400" dirty="0">
              <a:solidFill>
                <a:schemeClr val="bg2"/>
              </a:solidFill>
              <a:latin typeface="微软雅黑" panose="020B0503020204020204" pitchFamily="34" charset="-122"/>
              <a:ea typeface="微软雅黑" panose="020B0503020204020204" pitchFamily="34" charset="-122"/>
            </a:endParaRPr>
          </a:p>
          <a:p>
            <a:pPr algn="ctr"/>
            <a:r>
              <a:rPr lang="zh-CN" altLang="en-US" sz="1400" dirty="0">
                <a:solidFill>
                  <a:schemeClr val="bg2"/>
                </a:solidFill>
                <a:latin typeface="微软雅黑" panose="020B0503020204020204" pitchFamily="34" charset="-122"/>
                <a:ea typeface="微软雅黑" panose="020B0503020204020204" pitchFamily="34" charset="-122"/>
              </a:rPr>
              <a:t>够的陪审员参与</a:t>
            </a:r>
            <a:endParaRPr lang="en-US" altLang="zh-CN" sz="1400" dirty="0">
              <a:solidFill>
                <a:schemeClr val="bg2"/>
              </a:solidFill>
              <a:latin typeface="微软雅黑" panose="020B0503020204020204" pitchFamily="34" charset="-122"/>
              <a:ea typeface="微软雅黑" panose="020B0503020204020204" pitchFamily="34" charset="-122"/>
            </a:endParaRPr>
          </a:p>
          <a:p>
            <a:pPr algn="ctr"/>
            <a:r>
              <a:rPr lang="en-US" altLang="zh-CN" sz="1400" dirty="0">
                <a:solidFill>
                  <a:schemeClr val="bg2"/>
                </a:solidFill>
                <a:latin typeface="微软雅黑" panose="020B0503020204020204" pitchFamily="34" charset="-122"/>
                <a:ea typeface="微软雅黑" panose="020B0503020204020204" pitchFamily="34" charset="-122"/>
              </a:rPr>
              <a:t>Is there enough juror to join?</a:t>
            </a:r>
          </a:p>
        </p:txBody>
      </p:sp>
      <p:sp>
        <p:nvSpPr>
          <p:cNvPr id="74" name="左箭头 73"/>
          <p:cNvSpPr/>
          <p:nvPr/>
        </p:nvSpPr>
        <p:spPr>
          <a:xfrm>
            <a:off x="8006712" y="5721410"/>
            <a:ext cx="431165" cy="323215"/>
          </a:xfrm>
          <a:prstGeom prst="leftArrow">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solidFill>
            </a:endParaRPr>
          </a:p>
        </p:txBody>
      </p:sp>
      <p:sp>
        <p:nvSpPr>
          <p:cNvPr id="75" name="右箭头 74"/>
          <p:cNvSpPr/>
          <p:nvPr/>
        </p:nvSpPr>
        <p:spPr>
          <a:xfrm>
            <a:off x="1838121" y="1746249"/>
            <a:ext cx="412750" cy="341630"/>
          </a:xfrm>
          <a:prstGeom prst="rightArrow">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77" name="文本框 76"/>
          <p:cNvSpPr txBox="1"/>
          <p:nvPr/>
        </p:nvSpPr>
        <p:spPr>
          <a:xfrm>
            <a:off x="8054314" y="5384541"/>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yes</a:t>
            </a:r>
          </a:p>
        </p:txBody>
      </p:sp>
      <p:sp>
        <p:nvSpPr>
          <p:cNvPr id="80" name="矩形 79"/>
          <p:cNvSpPr/>
          <p:nvPr/>
        </p:nvSpPr>
        <p:spPr>
          <a:xfrm>
            <a:off x="5546214" y="5525819"/>
            <a:ext cx="2461669" cy="799634"/>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81" name="文本框 80"/>
          <p:cNvSpPr txBox="1"/>
          <p:nvPr/>
        </p:nvSpPr>
        <p:spPr>
          <a:xfrm>
            <a:off x="5570450" y="5585123"/>
            <a:ext cx="3696887"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选到的陪审员组成临时法庭</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a temporary court  consists </a:t>
            </a:r>
          </a:p>
          <a:p>
            <a:r>
              <a:rPr lang="en-US" altLang="zh-CN" sz="1400" dirty="0">
                <a:solidFill>
                  <a:schemeClr val="bg2"/>
                </a:solidFill>
                <a:latin typeface="微软雅黑" panose="020B0503020204020204" pitchFamily="34" charset="-122"/>
                <a:ea typeface="微软雅黑" panose="020B0503020204020204" pitchFamily="34" charset="-122"/>
              </a:rPr>
              <a:t>of select jurors</a:t>
            </a:r>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82" name="左箭头 81"/>
          <p:cNvSpPr/>
          <p:nvPr/>
        </p:nvSpPr>
        <p:spPr>
          <a:xfrm>
            <a:off x="5110038" y="5752842"/>
            <a:ext cx="431165" cy="32321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矩形 82"/>
          <p:cNvSpPr/>
          <p:nvPr/>
        </p:nvSpPr>
        <p:spPr>
          <a:xfrm>
            <a:off x="2933205" y="5525820"/>
            <a:ext cx="2164715" cy="802158"/>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84" name="文本框 83"/>
          <p:cNvSpPr txBox="1"/>
          <p:nvPr/>
        </p:nvSpPr>
        <p:spPr>
          <a:xfrm>
            <a:off x="2928194" y="5589136"/>
            <a:ext cx="2355633"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临时法庭给这次争议判决</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The temporary court  adjudges</a:t>
            </a:r>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85" name="左箭头 84"/>
          <p:cNvSpPr/>
          <p:nvPr/>
        </p:nvSpPr>
        <p:spPr>
          <a:xfrm>
            <a:off x="2501530" y="5752841"/>
            <a:ext cx="431165" cy="32321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645542" y="5626233"/>
            <a:ext cx="860425" cy="598805"/>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87" name="文本框 86"/>
          <p:cNvSpPr txBox="1"/>
          <p:nvPr/>
        </p:nvSpPr>
        <p:spPr>
          <a:xfrm>
            <a:off x="1782112" y="5682339"/>
            <a:ext cx="640080" cy="523220"/>
          </a:xfrm>
          <a:prstGeom prst="rect">
            <a:avLst/>
          </a:prstGeom>
          <a:noFill/>
        </p:spPr>
        <p:txBody>
          <a:bodyPr wrap="square" rtlCol="0">
            <a:spAutoFit/>
          </a:bodyPr>
          <a:lstStyle/>
          <a:p>
            <a:pPr lvl="0" algn="l"/>
            <a:r>
              <a:rPr lang="zh-CN" altLang="en-US" sz="1400" dirty="0">
                <a:solidFill>
                  <a:schemeClr val="bg2"/>
                </a:solidFill>
                <a:latin typeface="微软雅黑" panose="020B0503020204020204" pitchFamily="34" charset="-122"/>
                <a:ea typeface="微软雅黑" panose="020B0503020204020204" pitchFamily="34" charset="-122"/>
                <a:sym typeface="+mn-ea"/>
              </a:rPr>
              <a:t>结束</a:t>
            </a:r>
            <a:endParaRPr lang="en-US" altLang="zh-CN" sz="1400" dirty="0">
              <a:solidFill>
                <a:schemeClr val="bg2"/>
              </a:solidFill>
              <a:latin typeface="微软雅黑" panose="020B0503020204020204" pitchFamily="34" charset="-122"/>
              <a:ea typeface="微软雅黑" panose="020B0503020204020204" pitchFamily="34" charset="-122"/>
              <a:sym typeface="+mn-ea"/>
            </a:endParaRPr>
          </a:p>
          <a:p>
            <a:pPr lvl="0" algn="l"/>
            <a:r>
              <a:rPr lang="en-US" altLang="zh-CN" sz="1400" dirty="0">
                <a:solidFill>
                  <a:schemeClr val="bg2"/>
                </a:solidFill>
                <a:latin typeface="微软雅黑" panose="020B0503020204020204" pitchFamily="34" charset="-122"/>
                <a:ea typeface="微软雅黑" panose="020B0503020204020204" pitchFamily="34" charset="-122"/>
                <a:sym typeface="+mn-ea"/>
              </a:rPr>
              <a:t>end</a:t>
            </a:r>
            <a:endParaRPr lang="zh-CN" altLang="en-US" sz="1400" dirty="0">
              <a:solidFill>
                <a:schemeClr val="bg2"/>
              </a:solidFill>
              <a:latin typeface="微软雅黑" panose="020B0503020204020204" pitchFamily="34" charset="-122"/>
              <a:ea typeface="微软雅黑" panose="020B0503020204020204" pitchFamily="34" charset="-122"/>
              <a:sym typeface="+mn-ea"/>
            </a:endParaRPr>
          </a:p>
        </p:txBody>
      </p:sp>
      <p:sp>
        <p:nvSpPr>
          <p:cNvPr id="31" name="矩形 30">
            <a:extLst>
              <a:ext uri="{FF2B5EF4-FFF2-40B4-BE49-F238E27FC236}">
                <a16:creationId xmlns:a16="http://schemas.microsoft.com/office/drawing/2014/main" id="{65F1A8E2-4B58-4709-9B0D-8AC9B64BB3C9}"/>
              </a:ext>
            </a:extLst>
          </p:cNvPr>
          <p:cNvSpPr/>
          <p:nvPr/>
        </p:nvSpPr>
        <p:spPr>
          <a:xfrm>
            <a:off x="2242090" y="3594630"/>
            <a:ext cx="1585760" cy="524851"/>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36" name="文本框 35">
            <a:extLst>
              <a:ext uri="{FF2B5EF4-FFF2-40B4-BE49-F238E27FC236}">
                <a16:creationId xmlns:a16="http://schemas.microsoft.com/office/drawing/2014/main" id="{F4566735-897C-4844-8829-92A140B0EB7B}"/>
              </a:ext>
            </a:extLst>
          </p:cNvPr>
          <p:cNvSpPr txBox="1"/>
          <p:nvPr/>
        </p:nvSpPr>
        <p:spPr>
          <a:xfrm>
            <a:off x="2250871" y="3598775"/>
            <a:ext cx="2271395" cy="738664"/>
          </a:xfrm>
          <a:prstGeom prst="rect">
            <a:avLst/>
          </a:prstGeom>
          <a:noFill/>
        </p:spPr>
        <p:txBody>
          <a:bodyPr wrap="square" rtlCol="0">
            <a:spAutoFit/>
          </a:bodyPr>
          <a:lstStyle/>
          <a:p>
            <a:r>
              <a:rPr lang="zh-CN" altLang="en-US" sz="1400" dirty="0">
                <a:solidFill>
                  <a:schemeClr val="bg2"/>
                </a:solidFill>
                <a:latin typeface="微软雅黑" panose="020B0503020204020204" pitchFamily="34" charset="-122"/>
                <a:ea typeface="微软雅黑" panose="020B0503020204020204" pitchFamily="34" charset="-122"/>
              </a:rPr>
              <a:t>注册陪审员</a:t>
            </a:r>
            <a:endParaRPr lang="en-US" altLang="zh-CN" sz="1400" dirty="0">
              <a:solidFill>
                <a:schemeClr val="bg2"/>
              </a:solidFill>
              <a:latin typeface="微软雅黑" panose="020B0503020204020204" pitchFamily="34" charset="-122"/>
              <a:ea typeface="微软雅黑" panose="020B0503020204020204" pitchFamily="34" charset="-122"/>
            </a:endParaRPr>
          </a:p>
          <a:p>
            <a:r>
              <a:rPr lang="en-US" altLang="zh-CN" sz="1400" dirty="0">
                <a:solidFill>
                  <a:schemeClr val="bg2"/>
                </a:solidFill>
                <a:latin typeface="微软雅黑" panose="020B0503020204020204" pitchFamily="34" charset="-122"/>
                <a:ea typeface="微软雅黑" panose="020B0503020204020204" pitchFamily="34" charset="-122"/>
              </a:rPr>
              <a:t>Registered juror</a:t>
            </a:r>
          </a:p>
          <a:p>
            <a:endParaRPr lang="zh-CN" altLang="en-US" sz="1400" dirty="0">
              <a:solidFill>
                <a:schemeClr val="bg2"/>
              </a:solidFill>
              <a:latin typeface="微软雅黑" panose="020B0503020204020204" pitchFamily="34" charset="-122"/>
              <a:ea typeface="微软雅黑" panose="020B0503020204020204" pitchFamily="34" charset="-122"/>
            </a:endParaRPr>
          </a:p>
        </p:txBody>
      </p:sp>
      <p:sp>
        <p:nvSpPr>
          <p:cNvPr id="41" name="左箭头 73">
            <a:extLst>
              <a:ext uri="{FF2B5EF4-FFF2-40B4-BE49-F238E27FC236}">
                <a16:creationId xmlns:a16="http://schemas.microsoft.com/office/drawing/2014/main" id="{068149C6-F874-4905-86D9-35B03438A870}"/>
              </a:ext>
            </a:extLst>
          </p:cNvPr>
          <p:cNvSpPr/>
          <p:nvPr/>
        </p:nvSpPr>
        <p:spPr>
          <a:xfrm rot="1549568">
            <a:off x="6847738" y="2758082"/>
            <a:ext cx="1878978" cy="323215"/>
          </a:xfrm>
          <a:prstGeom prst="leftArrow">
            <a:avLst>
              <a:gd name="adj1" fmla="val 68251"/>
              <a:gd name="adj2" fmla="val 50000"/>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solidFill>
            </a:endParaRPr>
          </a:p>
        </p:txBody>
      </p:sp>
      <p:sp>
        <p:nvSpPr>
          <p:cNvPr id="42" name="文本框 41">
            <a:extLst>
              <a:ext uri="{FF2B5EF4-FFF2-40B4-BE49-F238E27FC236}">
                <a16:creationId xmlns:a16="http://schemas.microsoft.com/office/drawing/2014/main" id="{2E447344-4A2C-4D40-A860-A01976ECE5AF}"/>
              </a:ext>
            </a:extLst>
          </p:cNvPr>
          <p:cNvSpPr txBox="1"/>
          <p:nvPr/>
        </p:nvSpPr>
        <p:spPr>
          <a:xfrm>
            <a:off x="7850601" y="2505980"/>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no</a:t>
            </a:r>
          </a:p>
        </p:txBody>
      </p:sp>
      <p:sp>
        <p:nvSpPr>
          <p:cNvPr id="43" name="矩形 42">
            <a:extLst>
              <a:ext uri="{FF2B5EF4-FFF2-40B4-BE49-F238E27FC236}">
                <a16:creationId xmlns:a16="http://schemas.microsoft.com/office/drawing/2014/main" id="{7E86CC7E-1C5C-49C5-9DFE-1ABB29448835}"/>
              </a:ext>
            </a:extLst>
          </p:cNvPr>
          <p:cNvSpPr/>
          <p:nvPr/>
        </p:nvSpPr>
        <p:spPr>
          <a:xfrm>
            <a:off x="980259" y="1592718"/>
            <a:ext cx="860425" cy="598805"/>
          </a:xfrm>
          <a:prstGeom prst="rect">
            <a:avLst/>
          </a:prstGeom>
          <a:solidFill>
            <a:schemeClr val="accent1"/>
          </a:solidFill>
          <a:ln w="12700" cap="flat" cmpd="sng" algn="ctr">
            <a:noFill/>
            <a:prstDash val="solid"/>
            <a:miter lim="800000"/>
          </a:ln>
          <a:effectLst/>
        </p:spPr>
        <p:txBody>
          <a:bodyPr rtlCol="0" anchor="ctr">
            <a:noAutofit/>
          </a:bodyPr>
          <a:lstStyle/>
          <a:p>
            <a:pPr lvl="0" algn="ctr" defTabSz="866775" fontAlgn="base">
              <a:lnSpc>
                <a:spcPct val="120000"/>
              </a:lnSpc>
              <a:buClrTx/>
              <a:buSzTx/>
              <a:buFontTx/>
              <a:defRPr/>
            </a:pPr>
            <a:endParaRPr lang="en-US" sz="760" kern="0" noProof="0" dirty="0">
              <a:ln>
                <a:noFill/>
              </a:ln>
              <a:solidFill>
                <a:prstClr val="white"/>
              </a:solidFill>
              <a:effectLst/>
              <a:uLnTx/>
              <a:uFillTx/>
              <a:cs typeface="+mn-ea"/>
              <a:sym typeface="+mn-ea"/>
            </a:endParaRPr>
          </a:p>
        </p:txBody>
      </p:sp>
      <p:sp>
        <p:nvSpPr>
          <p:cNvPr id="44" name="文本框 43">
            <a:extLst>
              <a:ext uri="{FF2B5EF4-FFF2-40B4-BE49-F238E27FC236}">
                <a16:creationId xmlns:a16="http://schemas.microsoft.com/office/drawing/2014/main" id="{DE053FD1-9AC3-4FC4-AAFE-4C48AAD6E7C7}"/>
              </a:ext>
            </a:extLst>
          </p:cNvPr>
          <p:cNvSpPr txBox="1"/>
          <p:nvPr/>
        </p:nvSpPr>
        <p:spPr>
          <a:xfrm>
            <a:off x="1059247" y="1647973"/>
            <a:ext cx="702448" cy="523220"/>
          </a:xfrm>
          <a:prstGeom prst="rect">
            <a:avLst/>
          </a:prstGeom>
          <a:noFill/>
        </p:spPr>
        <p:txBody>
          <a:bodyPr wrap="square" rtlCol="0">
            <a:spAutoFit/>
          </a:bodyPr>
          <a:lstStyle/>
          <a:p>
            <a:pPr lvl="0" algn="l"/>
            <a:r>
              <a:rPr lang="en-US" altLang="zh-CN" sz="1400" dirty="0" err="1">
                <a:solidFill>
                  <a:schemeClr val="bg2"/>
                </a:solidFill>
                <a:latin typeface="微软雅黑" panose="020B0503020204020204" pitchFamily="34" charset="-122"/>
                <a:ea typeface="微软雅黑" panose="020B0503020204020204" pitchFamily="34" charset="-122"/>
                <a:sym typeface="+mn-ea"/>
              </a:rPr>
              <a:t>开始</a:t>
            </a:r>
            <a:endParaRPr lang="en-US" altLang="zh-CN" sz="1400" dirty="0">
              <a:solidFill>
                <a:schemeClr val="bg2"/>
              </a:solidFill>
              <a:latin typeface="微软雅黑" panose="020B0503020204020204" pitchFamily="34" charset="-122"/>
              <a:ea typeface="微软雅黑" panose="020B0503020204020204" pitchFamily="34" charset="-122"/>
              <a:sym typeface="+mn-ea"/>
            </a:endParaRPr>
          </a:p>
          <a:p>
            <a:pPr lvl="0" algn="l"/>
            <a:r>
              <a:rPr lang="en-US" altLang="zh-CN" sz="1400" dirty="0">
                <a:solidFill>
                  <a:schemeClr val="bg2"/>
                </a:solidFill>
                <a:latin typeface="微软雅黑" panose="020B0503020204020204" pitchFamily="34" charset="-122"/>
                <a:ea typeface="微软雅黑" panose="020B0503020204020204" pitchFamily="34" charset="-122"/>
                <a:sym typeface="+mn-ea"/>
              </a:rPr>
              <a:t>Begin</a:t>
            </a:r>
          </a:p>
        </p:txBody>
      </p:sp>
      <p:sp>
        <p:nvSpPr>
          <p:cNvPr id="45" name="左箭头 73">
            <a:extLst>
              <a:ext uri="{FF2B5EF4-FFF2-40B4-BE49-F238E27FC236}">
                <a16:creationId xmlns:a16="http://schemas.microsoft.com/office/drawing/2014/main" id="{2C9E4CB8-33D5-4895-AAF9-D7C05A7D61FD}"/>
              </a:ext>
            </a:extLst>
          </p:cNvPr>
          <p:cNvSpPr/>
          <p:nvPr/>
        </p:nvSpPr>
        <p:spPr>
          <a:xfrm rot="2942379">
            <a:off x="6355143" y="4080083"/>
            <a:ext cx="3183946" cy="323215"/>
          </a:xfrm>
          <a:prstGeom prst="leftArrow">
            <a:avLst>
              <a:gd name="adj1" fmla="val 68251"/>
              <a:gd name="adj2" fmla="val 50000"/>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solidFill>
            </a:endParaRPr>
          </a:p>
        </p:txBody>
      </p:sp>
      <p:sp>
        <p:nvSpPr>
          <p:cNvPr id="46" name="文本框 45">
            <a:extLst>
              <a:ext uri="{FF2B5EF4-FFF2-40B4-BE49-F238E27FC236}">
                <a16:creationId xmlns:a16="http://schemas.microsoft.com/office/drawing/2014/main" id="{D8161E5E-9948-4007-ADB2-D8205EBF9339}"/>
              </a:ext>
            </a:extLst>
          </p:cNvPr>
          <p:cNvSpPr txBox="1"/>
          <p:nvPr/>
        </p:nvSpPr>
        <p:spPr>
          <a:xfrm>
            <a:off x="8703284" y="4648963"/>
            <a:ext cx="648970" cy="368300"/>
          </a:xfrm>
          <a:prstGeom prst="rect">
            <a:avLst/>
          </a:prstGeom>
          <a:noFill/>
        </p:spPr>
        <p:txBody>
          <a:bodyPr wrap="square" rtlCol="0">
            <a:spAutoFit/>
          </a:bodyPr>
          <a:lstStyle/>
          <a:p>
            <a:r>
              <a:rPr lang="en-US" altLang="zh-CN" dirty="0">
                <a:ln w="10160">
                  <a:noFill/>
                  <a:prstDash val="solid"/>
                </a:ln>
                <a:solidFill>
                  <a:schemeClr val="bg2"/>
                </a:solidFill>
                <a:effectLst>
                  <a:outerShdw blurRad="38100" dist="22860" dir="5400000" algn="tl" rotWithShape="0">
                    <a:srgbClr val="000000">
                      <a:alpha val="30000"/>
                    </a:srgbClr>
                  </a:outerShdw>
                </a:effectLst>
              </a:rPr>
              <a:t>no</a:t>
            </a:r>
          </a:p>
        </p:txBody>
      </p:sp>
    </p:spTree>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0"/>
          <p:cNvSpPr/>
          <p:nvPr/>
        </p:nvSpPr>
        <p:spPr>
          <a:xfrm>
            <a:off x="554990" y="598270"/>
            <a:ext cx="7632700" cy="43053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仲裁平台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Arbitration System</a:t>
            </a:r>
            <a:endPar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endParaRPr>
          </a:p>
        </p:txBody>
      </p:sp>
      <p:sp>
        <p:nvSpPr>
          <p:cNvPr id="3" name="矩形 60"/>
          <p:cNvSpPr/>
          <p:nvPr/>
        </p:nvSpPr>
        <p:spPr>
          <a:xfrm>
            <a:off x="1560194" y="1328420"/>
            <a:ext cx="5560695" cy="430887"/>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lvl="0" indent="0" eaLnBrk="1" hangingPunct="1">
              <a:spcBef>
                <a:spcPct val="0"/>
              </a:spcBef>
              <a:buFont typeface="Wingdings" panose="05000000000000000000" pitchFamily="2" charset="2"/>
              <a:buNone/>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分拣总和树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SortitionSumTree</a:t>
            </a: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 </a:t>
            </a:r>
          </a:p>
        </p:txBody>
      </p:sp>
      <p:sp>
        <p:nvSpPr>
          <p:cNvPr id="4" name="椭圆 3"/>
          <p:cNvSpPr/>
          <p:nvPr/>
        </p:nvSpPr>
        <p:spPr>
          <a:xfrm>
            <a:off x="1129665" y="1435100"/>
            <a:ext cx="215265" cy="216535"/>
          </a:xfrm>
          <a:prstGeom prst="ellipse">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5376565" y="2015670"/>
            <a:ext cx="828000" cy="828000"/>
          </a:xfrm>
          <a:prstGeom prst="ellipse">
            <a:avLst/>
          </a:prstGeom>
          <a:solidFill>
            <a:srgbClr val="0070C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椭圆 6"/>
          <p:cNvSpPr/>
          <p:nvPr/>
        </p:nvSpPr>
        <p:spPr>
          <a:xfrm>
            <a:off x="6993275" y="3290750"/>
            <a:ext cx="828000" cy="828000"/>
          </a:xfrm>
          <a:prstGeom prst="ellipse">
            <a:avLst/>
          </a:prstGeom>
          <a:solidFill>
            <a:srgbClr val="0070C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3957339" y="3290115"/>
            <a:ext cx="828000" cy="828000"/>
          </a:xfrm>
          <a:prstGeom prst="ellipse">
            <a:avLst/>
          </a:prstGeom>
          <a:solidFill>
            <a:srgbClr val="0070C0"/>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0" name="直接箭头连接符 9"/>
          <p:cNvCxnSpPr/>
          <p:nvPr/>
        </p:nvCxnSpPr>
        <p:spPr>
          <a:xfrm flipH="1">
            <a:off x="4721860" y="2794635"/>
            <a:ext cx="556260" cy="430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a:off x="6419215" y="2847975"/>
            <a:ext cx="574040" cy="3771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6484620" y="4118610"/>
            <a:ext cx="556260" cy="430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7821295" y="4117975"/>
            <a:ext cx="419735" cy="39941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6" name="圆角矩形 15"/>
          <p:cNvSpPr/>
          <p:nvPr/>
        </p:nvSpPr>
        <p:spPr>
          <a:xfrm>
            <a:off x="2854325" y="4769485"/>
            <a:ext cx="789940" cy="7899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4586605" y="4768850"/>
            <a:ext cx="789940" cy="7899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17"/>
          <p:cNvSpPr/>
          <p:nvPr/>
        </p:nvSpPr>
        <p:spPr>
          <a:xfrm>
            <a:off x="6250940" y="4769485"/>
            <a:ext cx="789940" cy="7899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圆角矩形 18"/>
          <p:cNvSpPr/>
          <p:nvPr/>
        </p:nvSpPr>
        <p:spPr>
          <a:xfrm>
            <a:off x="7983220" y="4769485"/>
            <a:ext cx="789940" cy="78994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箭头连接符 19"/>
          <p:cNvCxnSpPr/>
          <p:nvPr/>
        </p:nvCxnSpPr>
        <p:spPr>
          <a:xfrm>
            <a:off x="4785360" y="4118610"/>
            <a:ext cx="295275" cy="4165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H="1">
            <a:off x="3401060" y="4086860"/>
            <a:ext cx="556260" cy="430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5524500" y="2208262"/>
            <a:ext cx="735965" cy="460375"/>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50</a:t>
            </a:r>
          </a:p>
        </p:txBody>
      </p:sp>
      <p:sp>
        <p:nvSpPr>
          <p:cNvPr id="23" name="文本框 22"/>
          <p:cNvSpPr txBox="1"/>
          <p:nvPr/>
        </p:nvSpPr>
        <p:spPr>
          <a:xfrm>
            <a:off x="4079874" y="3468821"/>
            <a:ext cx="582930" cy="460375"/>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17</a:t>
            </a:r>
          </a:p>
        </p:txBody>
      </p:sp>
      <p:sp>
        <p:nvSpPr>
          <p:cNvPr id="24" name="文本框 23"/>
          <p:cNvSpPr txBox="1"/>
          <p:nvPr/>
        </p:nvSpPr>
        <p:spPr>
          <a:xfrm>
            <a:off x="7144139" y="3474175"/>
            <a:ext cx="735965" cy="460375"/>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33</a:t>
            </a:r>
          </a:p>
        </p:txBody>
      </p:sp>
      <p:sp>
        <p:nvSpPr>
          <p:cNvPr id="25" name="文本框 24"/>
          <p:cNvSpPr txBox="1"/>
          <p:nvPr/>
        </p:nvSpPr>
        <p:spPr>
          <a:xfrm>
            <a:off x="3014980" y="4933950"/>
            <a:ext cx="735965" cy="460375"/>
          </a:xfrm>
          <a:prstGeom prst="rect">
            <a:avLst/>
          </a:prstGeom>
          <a:noFill/>
        </p:spPr>
        <p:txBody>
          <a:bodyPr wrap="square" rtlCol="0">
            <a:spAutoFit/>
          </a:bodyPr>
          <a:lstStyle/>
          <a:p>
            <a:r>
              <a:rPr lang="en-US" altLang="zh-CN" sz="2400">
                <a:solidFill>
                  <a:schemeClr val="bg1"/>
                </a:solidFill>
                <a:latin typeface="微软雅黑" panose="020B0503020204020204" pitchFamily="34" charset="-122"/>
                <a:ea typeface="微软雅黑" panose="020B0503020204020204" pitchFamily="34" charset="-122"/>
              </a:rPr>
              <a:t>9</a:t>
            </a:r>
          </a:p>
        </p:txBody>
      </p:sp>
      <p:sp>
        <p:nvSpPr>
          <p:cNvPr id="26" name="文本框 25"/>
          <p:cNvSpPr txBox="1"/>
          <p:nvPr/>
        </p:nvSpPr>
        <p:spPr>
          <a:xfrm>
            <a:off x="4747260" y="4934585"/>
            <a:ext cx="735965" cy="460375"/>
          </a:xfrm>
          <a:prstGeom prst="rect">
            <a:avLst/>
          </a:prstGeom>
          <a:noFill/>
        </p:spPr>
        <p:txBody>
          <a:bodyPr wrap="square" rtlCol="0">
            <a:spAutoFit/>
          </a:bodyPr>
          <a:lstStyle/>
          <a:p>
            <a:r>
              <a:rPr lang="en-US" altLang="zh-CN" sz="2400">
                <a:solidFill>
                  <a:schemeClr val="bg1"/>
                </a:solidFill>
                <a:latin typeface="微软雅黑" panose="020B0503020204020204" pitchFamily="34" charset="-122"/>
                <a:ea typeface="微软雅黑" panose="020B0503020204020204" pitchFamily="34" charset="-122"/>
              </a:rPr>
              <a:t>8</a:t>
            </a:r>
          </a:p>
        </p:txBody>
      </p:sp>
      <p:sp>
        <p:nvSpPr>
          <p:cNvPr id="27" name="文本框 26"/>
          <p:cNvSpPr txBox="1"/>
          <p:nvPr/>
        </p:nvSpPr>
        <p:spPr>
          <a:xfrm>
            <a:off x="6384925" y="4934585"/>
            <a:ext cx="735965" cy="460375"/>
          </a:xfrm>
          <a:prstGeom prst="rect">
            <a:avLst/>
          </a:prstGeom>
          <a:noFill/>
        </p:spPr>
        <p:txBody>
          <a:bodyPr wrap="square" rtlCol="0">
            <a:spAutoFit/>
          </a:bodyPr>
          <a:lstStyle/>
          <a:p>
            <a:r>
              <a:rPr lang="en-US" altLang="zh-CN" sz="2400">
                <a:solidFill>
                  <a:schemeClr val="bg1"/>
                </a:solidFill>
                <a:latin typeface="微软雅黑" panose="020B0503020204020204" pitchFamily="34" charset="-122"/>
                <a:ea typeface="微软雅黑" panose="020B0503020204020204" pitchFamily="34" charset="-122"/>
              </a:rPr>
              <a:t>13</a:t>
            </a:r>
          </a:p>
        </p:txBody>
      </p:sp>
      <p:sp>
        <p:nvSpPr>
          <p:cNvPr id="28" name="文本框 27"/>
          <p:cNvSpPr txBox="1"/>
          <p:nvPr/>
        </p:nvSpPr>
        <p:spPr>
          <a:xfrm>
            <a:off x="8117205" y="4934585"/>
            <a:ext cx="735965" cy="460375"/>
          </a:xfrm>
          <a:prstGeom prst="rect">
            <a:avLst/>
          </a:prstGeom>
          <a:noFill/>
        </p:spPr>
        <p:txBody>
          <a:bodyPr wrap="square" rtlCol="0">
            <a:spAutoFit/>
          </a:bodyPr>
          <a:lstStyle/>
          <a:p>
            <a:r>
              <a:rPr lang="en-US" altLang="zh-CN" sz="2400">
                <a:solidFill>
                  <a:schemeClr val="bg1"/>
                </a:solidFill>
                <a:latin typeface="微软雅黑" panose="020B0503020204020204" pitchFamily="34" charset="-122"/>
                <a:ea typeface="微软雅黑" panose="020B0503020204020204" pitchFamily="34" charset="-122"/>
              </a:rPr>
              <a:t>20</a:t>
            </a:r>
          </a:p>
        </p:txBody>
      </p:sp>
      <p:sp>
        <p:nvSpPr>
          <p:cNvPr id="29" name="文本框 28"/>
          <p:cNvSpPr txBox="1"/>
          <p:nvPr/>
        </p:nvSpPr>
        <p:spPr>
          <a:xfrm>
            <a:off x="2745740" y="5887720"/>
            <a:ext cx="1005205" cy="368300"/>
          </a:xfrm>
          <a:prstGeom prst="rect">
            <a:avLst/>
          </a:prstGeom>
          <a:solidFill>
            <a:schemeClr val="bg1"/>
          </a:solidFill>
        </p:spPr>
        <p:txBody>
          <a:bodyPr wrap="square" rtlCol="0">
            <a:spAutoFit/>
          </a:bodyPr>
          <a:lstStyle/>
          <a:p>
            <a:pPr algn="just">
              <a:lnSpc>
                <a:spcPct val="100000"/>
              </a:lnSpc>
            </a:pPr>
            <a:r>
              <a:rPr lang="en-US" altLang="zh-CN"/>
              <a:t>Alice</a:t>
            </a:r>
          </a:p>
        </p:txBody>
      </p:sp>
      <p:sp>
        <p:nvSpPr>
          <p:cNvPr id="30" name="文本框 29"/>
          <p:cNvSpPr txBox="1"/>
          <p:nvPr/>
        </p:nvSpPr>
        <p:spPr>
          <a:xfrm>
            <a:off x="4586605" y="5887720"/>
            <a:ext cx="1005205" cy="368300"/>
          </a:xfrm>
          <a:prstGeom prst="rect">
            <a:avLst/>
          </a:prstGeom>
          <a:solidFill>
            <a:schemeClr val="bg1"/>
          </a:solidFill>
        </p:spPr>
        <p:txBody>
          <a:bodyPr wrap="square" rtlCol="0">
            <a:spAutoFit/>
          </a:bodyPr>
          <a:lstStyle/>
          <a:p>
            <a:pPr algn="just">
              <a:lnSpc>
                <a:spcPct val="100000"/>
              </a:lnSpc>
            </a:pPr>
            <a:r>
              <a:rPr lang="en-US" altLang="zh-CN"/>
              <a:t>Bob</a:t>
            </a:r>
          </a:p>
        </p:txBody>
      </p:sp>
      <p:sp>
        <p:nvSpPr>
          <p:cNvPr id="31" name="文本框 30"/>
          <p:cNvSpPr txBox="1"/>
          <p:nvPr/>
        </p:nvSpPr>
        <p:spPr>
          <a:xfrm>
            <a:off x="6260465" y="5887720"/>
            <a:ext cx="1005205" cy="368300"/>
          </a:xfrm>
          <a:prstGeom prst="rect">
            <a:avLst/>
          </a:prstGeom>
          <a:solidFill>
            <a:schemeClr val="bg1"/>
          </a:solidFill>
        </p:spPr>
        <p:txBody>
          <a:bodyPr wrap="square" rtlCol="0">
            <a:spAutoFit/>
          </a:bodyPr>
          <a:lstStyle/>
          <a:p>
            <a:pPr algn="just">
              <a:lnSpc>
                <a:spcPct val="100000"/>
              </a:lnSpc>
            </a:pPr>
            <a:r>
              <a:rPr lang="en-US" altLang="zh-CN"/>
              <a:t>Carl</a:t>
            </a:r>
          </a:p>
        </p:txBody>
      </p:sp>
      <p:sp>
        <p:nvSpPr>
          <p:cNvPr id="32" name="文本框 31"/>
          <p:cNvSpPr txBox="1"/>
          <p:nvPr/>
        </p:nvSpPr>
        <p:spPr>
          <a:xfrm>
            <a:off x="7901305" y="5887720"/>
            <a:ext cx="1005205" cy="368300"/>
          </a:xfrm>
          <a:prstGeom prst="rect">
            <a:avLst/>
          </a:prstGeom>
          <a:solidFill>
            <a:schemeClr val="bg1"/>
          </a:solidFill>
        </p:spPr>
        <p:txBody>
          <a:bodyPr wrap="square" rtlCol="0">
            <a:spAutoFit/>
          </a:bodyPr>
          <a:lstStyle/>
          <a:p>
            <a:pPr algn="just">
              <a:lnSpc>
                <a:spcPct val="100000"/>
              </a:lnSpc>
            </a:pPr>
            <a:r>
              <a:rPr lang="en-US" altLang="zh-CN"/>
              <a:t>Dave</a:t>
            </a:r>
          </a:p>
        </p:txBody>
      </p:sp>
    </p:spTree>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0"/>
          <p:cNvSpPr/>
          <p:nvPr/>
        </p:nvSpPr>
        <p:spPr>
          <a:xfrm>
            <a:off x="554990" y="598270"/>
            <a:ext cx="7632700" cy="43053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身份系统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Identity System</a:t>
            </a:r>
            <a:endPar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endParaRPr>
          </a:p>
        </p:txBody>
      </p:sp>
      <p:sp>
        <p:nvSpPr>
          <p:cNvPr id="8" name="箭头: 右 7">
            <a:extLst>
              <a:ext uri="{FF2B5EF4-FFF2-40B4-BE49-F238E27FC236}">
                <a16:creationId xmlns:a16="http://schemas.microsoft.com/office/drawing/2014/main" id="{D40A5E48-B65A-474A-9F79-47887229BE18}"/>
              </a:ext>
            </a:extLst>
          </p:cNvPr>
          <p:cNvSpPr/>
          <p:nvPr/>
        </p:nvSpPr>
        <p:spPr>
          <a:xfrm>
            <a:off x="3982065" y="1887793"/>
            <a:ext cx="3205316" cy="21139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t>mapping</a:t>
            </a:r>
            <a:endParaRPr lang="zh-CN" altLang="en-US" sz="2800" dirty="0"/>
          </a:p>
        </p:txBody>
      </p:sp>
      <p:sp>
        <p:nvSpPr>
          <p:cNvPr id="15" name="流程图: 过程 14">
            <a:extLst>
              <a:ext uri="{FF2B5EF4-FFF2-40B4-BE49-F238E27FC236}">
                <a16:creationId xmlns:a16="http://schemas.microsoft.com/office/drawing/2014/main" id="{46B59BD4-4EDB-4344-B851-8B603F50317A}"/>
              </a:ext>
            </a:extLst>
          </p:cNvPr>
          <p:cNvSpPr/>
          <p:nvPr/>
        </p:nvSpPr>
        <p:spPr>
          <a:xfrm>
            <a:off x="2153478" y="1686232"/>
            <a:ext cx="1828587" cy="25170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t>地址</a:t>
            </a:r>
            <a:endParaRPr lang="en-US" altLang="zh-CN" sz="3200" dirty="0"/>
          </a:p>
          <a:p>
            <a:pPr algn="ctr"/>
            <a:r>
              <a:rPr lang="en-US" altLang="zh-CN" sz="3200" dirty="0"/>
              <a:t>Account</a:t>
            </a:r>
            <a:endParaRPr lang="zh-CN" altLang="en-US" sz="3200" dirty="0"/>
          </a:p>
        </p:txBody>
      </p:sp>
      <p:sp>
        <p:nvSpPr>
          <p:cNvPr id="33" name="流程图: 过程 32">
            <a:extLst>
              <a:ext uri="{FF2B5EF4-FFF2-40B4-BE49-F238E27FC236}">
                <a16:creationId xmlns:a16="http://schemas.microsoft.com/office/drawing/2014/main" id="{06784A66-B4A3-45D9-8233-C76CDF315EB5}"/>
              </a:ext>
            </a:extLst>
          </p:cNvPr>
          <p:cNvSpPr/>
          <p:nvPr/>
        </p:nvSpPr>
        <p:spPr>
          <a:xfrm>
            <a:off x="7187381" y="1686232"/>
            <a:ext cx="2003002" cy="2517057"/>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t>仲裁正确率</a:t>
            </a:r>
            <a:endParaRPr lang="en-US" altLang="zh-CN" sz="2800" dirty="0"/>
          </a:p>
          <a:p>
            <a:pPr algn="ctr"/>
            <a:r>
              <a:rPr lang="en-US" altLang="zh-CN" sz="2800" dirty="0"/>
              <a:t>Arbitration correct rate</a:t>
            </a:r>
          </a:p>
          <a:p>
            <a:pPr algn="ctr"/>
            <a:endParaRPr lang="zh-CN" altLang="en-US" sz="3200" dirty="0"/>
          </a:p>
        </p:txBody>
      </p:sp>
    </p:spTree>
    <p:extLst>
      <p:ext uri="{BB962C8B-B14F-4D97-AF65-F5344CB8AC3E}">
        <p14:creationId xmlns:p14="http://schemas.microsoft.com/office/powerpoint/2010/main" val="2068443318"/>
      </p:ext>
    </p:extLst>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0"/>
          <p:cNvSpPr/>
          <p:nvPr/>
        </p:nvSpPr>
        <p:spPr>
          <a:xfrm>
            <a:off x="554990" y="598270"/>
            <a:ext cx="7632700" cy="43053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展望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Prospect</a:t>
            </a:r>
            <a:endPar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endParaRPr>
          </a:p>
        </p:txBody>
      </p:sp>
      <p:sp>
        <p:nvSpPr>
          <p:cNvPr id="4" name="流程图: 过程 3">
            <a:extLst>
              <a:ext uri="{FF2B5EF4-FFF2-40B4-BE49-F238E27FC236}">
                <a16:creationId xmlns:a16="http://schemas.microsoft.com/office/drawing/2014/main" id="{AB8BC802-2B9C-478D-BF27-E29EB93EBB0C}"/>
              </a:ext>
            </a:extLst>
          </p:cNvPr>
          <p:cNvSpPr/>
          <p:nvPr/>
        </p:nvSpPr>
        <p:spPr>
          <a:xfrm>
            <a:off x="2355681" y="1110293"/>
            <a:ext cx="2231921"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BTC/ETH/EOS</a:t>
            </a:r>
            <a:endParaRPr lang="zh-CN" altLang="en-US" sz="2400" dirty="0"/>
          </a:p>
        </p:txBody>
      </p:sp>
      <p:sp>
        <p:nvSpPr>
          <p:cNvPr id="5" name="箭头: 右 4">
            <a:extLst>
              <a:ext uri="{FF2B5EF4-FFF2-40B4-BE49-F238E27FC236}">
                <a16:creationId xmlns:a16="http://schemas.microsoft.com/office/drawing/2014/main" id="{EE6760E2-7A05-473D-8B28-DB852CDCF6B2}"/>
              </a:ext>
            </a:extLst>
          </p:cNvPr>
          <p:cNvSpPr/>
          <p:nvPr/>
        </p:nvSpPr>
        <p:spPr>
          <a:xfrm>
            <a:off x="4587602" y="1375765"/>
            <a:ext cx="2556387" cy="255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过程 9">
            <a:extLst>
              <a:ext uri="{FF2B5EF4-FFF2-40B4-BE49-F238E27FC236}">
                <a16:creationId xmlns:a16="http://schemas.microsoft.com/office/drawing/2014/main" id="{809E7DE9-0380-4268-8C31-972094B586C7}"/>
              </a:ext>
            </a:extLst>
          </p:cNvPr>
          <p:cNvSpPr/>
          <p:nvPr/>
        </p:nvSpPr>
        <p:spPr>
          <a:xfrm>
            <a:off x="7143989" y="1110293"/>
            <a:ext cx="2231921"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t>货币</a:t>
            </a:r>
            <a:endParaRPr lang="en-US" altLang="zh-CN" sz="2400" dirty="0"/>
          </a:p>
          <a:p>
            <a:pPr algn="ctr"/>
            <a:r>
              <a:rPr lang="en-US" altLang="zh-CN" sz="2400" dirty="0"/>
              <a:t>currency</a:t>
            </a:r>
            <a:endParaRPr lang="zh-CN" altLang="en-US" sz="2400" dirty="0"/>
          </a:p>
        </p:txBody>
      </p:sp>
      <p:sp>
        <p:nvSpPr>
          <p:cNvPr id="12" name="流程图: 过程 11">
            <a:extLst>
              <a:ext uri="{FF2B5EF4-FFF2-40B4-BE49-F238E27FC236}">
                <a16:creationId xmlns:a16="http://schemas.microsoft.com/office/drawing/2014/main" id="{5781216D-73A6-4E3C-BC76-A0F45134B4BF}"/>
              </a:ext>
            </a:extLst>
          </p:cNvPr>
          <p:cNvSpPr/>
          <p:nvPr/>
        </p:nvSpPr>
        <p:spPr>
          <a:xfrm>
            <a:off x="2355681" y="2425358"/>
            <a:ext cx="2231922"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err="1"/>
              <a:t>Bithumb</a:t>
            </a:r>
            <a:r>
              <a:rPr lang="en-US" altLang="zh-CN" sz="2400" dirty="0"/>
              <a:t>/ </a:t>
            </a:r>
            <a:r>
              <a:rPr lang="en-US" altLang="zh-CN" sz="2400" dirty="0" err="1"/>
              <a:t>Binance</a:t>
            </a:r>
            <a:r>
              <a:rPr lang="en-US" altLang="zh-CN" sz="2400" dirty="0"/>
              <a:t>/</a:t>
            </a:r>
            <a:r>
              <a:rPr lang="en-US" altLang="zh-CN" sz="2400" dirty="0" err="1"/>
              <a:t>Bitfinex</a:t>
            </a:r>
            <a:endParaRPr lang="zh-CN" altLang="en-US" sz="2400" dirty="0"/>
          </a:p>
        </p:txBody>
      </p:sp>
      <p:sp>
        <p:nvSpPr>
          <p:cNvPr id="13" name="箭头: 右 12">
            <a:extLst>
              <a:ext uri="{FF2B5EF4-FFF2-40B4-BE49-F238E27FC236}">
                <a16:creationId xmlns:a16="http://schemas.microsoft.com/office/drawing/2014/main" id="{A911DEF1-D19E-4669-ACE8-3D9833906213}"/>
              </a:ext>
            </a:extLst>
          </p:cNvPr>
          <p:cNvSpPr/>
          <p:nvPr/>
        </p:nvSpPr>
        <p:spPr>
          <a:xfrm>
            <a:off x="4587602" y="2690830"/>
            <a:ext cx="2556387" cy="255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流程图: 过程 13">
            <a:extLst>
              <a:ext uri="{FF2B5EF4-FFF2-40B4-BE49-F238E27FC236}">
                <a16:creationId xmlns:a16="http://schemas.microsoft.com/office/drawing/2014/main" id="{1E7DE357-1F45-49CF-8B12-0BBC8EA2D7FD}"/>
              </a:ext>
            </a:extLst>
          </p:cNvPr>
          <p:cNvSpPr/>
          <p:nvPr/>
        </p:nvSpPr>
        <p:spPr>
          <a:xfrm>
            <a:off x="7143989" y="2425358"/>
            <a:ext cx="2231921"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t>银行</a:t>
            </a:r>
            <a:endParaRPr lang="en-US" altLang="zh-CN" sz="2400" dirty="0"/>
          </a:p>
          <a:p>
            <a:pPr algn="ctr"/>
            <a:r>
              <a:rPr lang="en-US" altLang="zh-CN" sz="2400" dirty="0"/>
              <a:t>bank</a:t>
            </a:r>
            <a:endParaRPr lang="zh-CN" altLang="en-US" sz="2400" dirty="0"/>
          </a:p>
        </p:txBody>
      </p:sp>
      <p:sp>
        <p:nvSpPr>
          <p:cNvPr id="16" name="流程图: 过程 15">
            <a:extLst>
              <a:ext uri="{FF2B5EF4-FFF2-40B4-BE49-F238E27FC236}">
                <a16:creationId xmlns:a16="http://schemas.microsoft.com/office/drawing/2014/main" id="{D80EEC93-A645-4CA3-8DA6-08A668F9408B}"/>
              </a:ext>
            </a:extLst>
          </p:cNvPr>
          <p:cNvSpPr/>
          <p:nvPr/>
        </p:nvSpPr>
        <p:spPr>
          <a:xfrm>
            <a:off x="2355681" y="3740423"/>
            <a:ext cx="2231922"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Arbitration System/Code</a:t>
            </a:r>
            <a:endParaRPr lang="zh-CN" altLang="en-US" sz="2400" dirty="0"/>
          </a:p>
        </p:txBody>
      </p:sp>
      <p:sp>
        <p:nvSpPr>
          <p:cNvPr id="17" name="箭头: 右 16">
            <a:extLst>
              <a:ext uri="{FF2B5EF4-FFF2-40B4-BE49-F238E27FC236}">
                <a16:creationId xmlns:a16="http://schemas.microsoft.com/office/drawing/2014/main" id="{223D6C02-D680-426B-B914-C2648EDAC8D4}"/>
              </a:ext>
            </a:extLst>
          </p:cNvPr>
          <p:cNvSpPr/>
          <p:nvPr/>
        </p:nvSpPr>
        <p:spPr>
          <a:xfrm>
            <a:off x="4587602" y="4005895"/>
            <a:ext cx="2556387" cy="255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流程图: 过程 17">
            <a:extLst>
              <a:ext uri="{FF2B5EF4-FFF2-40B4-BE49-F238E27FC236}">
                <a16:creationId xmlns:a16="http://schemas.microsoft.com/office/drawing/2014/main" id="{4EAC3699-FEDE-4DF5-8047-B513A953BD85}"/>
              </a:ext>
            </a:extLst>
          </p:cNvPr>
          <p:cNvSpPr/>
          <p:nvPr/>
        </p:nvSpPr>
        <p:spPr>
          <a:xfrm>
            <a:off x="7143989" y="3740423"/>
            <a:ext cx="2231921"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Court/Law</a:t>
            </a:r>
            <a:endParaRPr lang="zh-CN" altLang="en-US" sz="2400" dirty="0"/>
          </a:p>
        </p:txBody>
      </p:sp>
      <p:sp>
        <p:nvSpPr>
          <p:cNvPr id="22" name="流程图: 过程 21">
            <a:extLst>
              <a:ext uri="{FF2B5EF4-FFF2-40B4-BE49-F238E27FC236}">
                <a16:creationId xmlns:a16="http://schemas.microsoft.com/office/drawing/2014/main" id="{FFE24125-8E02-49D1-AB66-45C4FAC7EAEE}"/>
              </a:ext>
            </a:extLst>
          </p:cNvPr>
          <p:cNvSpPr/>
          <p:nvPr/>
        </p:nvSpPr>
        <p:spPr>
          <a:xfrm>
            <a:off x="2355680" y="5045658"/>
            <a:ext cx="2231922"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Crowdsourcing Platform </a:t>
            </a:r>
            <a:endParaRPr lang="zh-CN" altLang="en-US" sz="2400" dirty="0"/>
          </a:p>
        </p:txBody>
      </p:sp>
      <p:sp>
        <p:nvSpPr>
          <p:cNvPr id="23" name="箭头: 右 22">
            <a:extLst>
              <a:ext uri="{FF2B5EF4-FFF2-40B4-BE49-F238E27FC236}">
                <a16:creationId xmlns:a16="http://schemas.microsoft.com/office/drawing/2014/main" id="{C87DDAAB-8F20-409E-A301-E45415190DD5}"/>
              </a:ext>
            </a:extLst>
          </p:cNvPr>
          <p:cNvSpPr/>
          <p:nvPr/>
        </p:nvSpPr>
        <p:spPr>
          <a:xfrm>
            <a:off x="4587601" y="5311130"/>
            <a:ext cx="2556387" cy="255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流程图: 过程 23">
            <a:extLst>
              <a:ext uri="{FF2B5EF4-FFF2-40B4-BE49-F238E27FC236}">
                <a16:creationId xmlns:a16="http://schemas.microsoft.com/office/drawing/2014/main" id="{E6D0D63E-0C89-4C91-86C2-4636AA30C9C7}"/>
              </a:ext>
            </a:extLst>
          </p:cNvPr>
          <p:cNvSpPr/>
          <p:nvPr/>
        </p:nvSpPr>
        <p:spPr>
          <a:xfrm>
            <a:off x="7143988" y="5045658"/>
            <a:ext cx="2231921" cy="79641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t>Corporation</a:t>
            </a:r>
            <a:endParaRPr lang="zh-CN" altLang="en-US" sz="2400" dirty="0"/>
          </a:p>
        </p:txBody>
      </p:sp>
      <p:sp>
        <p:nvSpPr>
          <p:cNvPr id="7" name="流程图: 过程 6">
            <a:extLst>
              <a:ext uri="{FF2B5EF4-FFF2-40B4-BE49-F238E27FC236}">
                <a16:creationId xmlns:a16="http://schemas.microsoft.com/office/drawing/2014/main" id="{AFEB230A-53C1-44A0-88A9-80AC03414102}"/>
              </a:ext>
            </a:extLst>
          </p:cNvPr>
          <p:cNvSpPr/>
          <p:nvPr/>
        </p:nvSpPr>
        <p:spPr>
          <a:xfrm>
            <a:off x="3919220" y="5967830"/>
            <a:ext cx="3932903" cy="81229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Crypto</a:t>
            </a:r>
            <a:r>
              <a:rPr lang="zh-CN" altLang="en-US" dirty="0"/>
              <a:t> </a:t>
            </a:r>
            <a:r>
              <a:rPr lang="en-US" altLang="zh-CN" dirty="0"/>
              <a:t>Nation</a:t>
            </a:r>
            <a:r>
              <a:rPr lang="zh-CN" altLang="en-US" dirty="0"/>
              <a:t> </a:t>
            </a:r>
            <a:r>
              <a:rPr lang="en-US" altLang="zh-CN" dirty="0"/>
              <a:t>is</a:t>
            </a:r>
            <a:r>
              <a:rPr lang="zh-CN" altLang="en-US" dirty="0"/>
              <a:t> </a:t>
            </a:r>
            <a:r>
              <a:rPr lang="en-US" altLang="zh-CN" dirty="0"/>
              <a:t>coming</a:t>
            </a:r>
            <a:endParaRPr lang="zh-CN" altLang="en-US" dirty="0"/>
          </a:p>
        </p:txBody>
      </p:sp>
    </p:spTree>
    <p:extLst>
      <p:ext uri="{BB962C8B-B14F-4D97-AF65-F5344CB8AC3E}">
        <p14:creationId xmlns:p14="http://schemas.microsoft.com/office/powerpoint/2010/main" val="4252153988"/>
      </p:ext>
    </p:extLst>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0"/>
          <p:cNvSpPr/>
          <p:nvPr/>
        </p:nvSpPr>
        <p:spPr>
          <a:xfrm>
            <a:off x="554990" y="598270"/>
            <a:ext cx="7632700" cy="43053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代码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code</a:t>
            </a:r>
            <a:endPar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endParaRPr>
          </a:p>
        </p:txBody>
      </p:sp>
      <p:sp>
        <p:nvSpPr>
          <p:cNvPr id="4" name="矩形 3">
            <a:extLst>
              <a:ext uri="{FF2B5EF4-FFF2-40B4-BE49-F238E27FC236}">
                <a16:creationId xmlns:a16="http://schemas.microsoft.com/office/drawing/2014/main" id="{774E53A6-4721-4152-8D69-F0EF7A602840}"/>
              </a:ext>
            </a:extLst>
          </p:cNvPr>
          <p:cNvSpPr/>
          <p:nvPr/>
        </p:nvSpPr>
        <p:spPr>
          <a:xfrm>
            <a:off x="2661205" y="1919116"/>
            <a:ext cx="5319085" cy="369332"/>
          </a:xfrm>
          <a:prstGeom prst="rect">
            <a:avLst/>
          </a:prstGeom>
        </p:spPr>
        <p:txBody>
          <a:bodyPr wrap="none">
            <a:spAutoFit/>
          </a:bodyPr>
          <a:lstStyle/>
          <a:p>
            <a:r>
              <a:rPr lang="en-US" altLang="zh-CN" dirty="0">
                <a:solidFill>
                  <a:schemeClr val="bg1"/>
                </a:solidFill>
              </a:rPr>
              <a:t>https://github.com/flyq/Hitachi_Hackathon_20190323</a:t>
            </a:r>
            <a:endParaRPr lang="zh-CN" altLang="en-US" dirty="0">
              <a:solidFill>
                <a:schemeClr val="bg1"/>
              </a:solidFill>
            </a:endParaRPr>
          </a:p>
        </p:txBody>
      </p:sp>
      <p:pic>
        <p:nvPicPr>
          <p:cNvPr id="5" name="图片 4">
            <a:extLst>
              <a:ext uri="{FF2B5EF4-FFF2-40B4-BE49-F238E27FC236}">
                <a16:creationId xmlns:a16="http://schemas.microsoft.com/office/drawing/2014/main" id="{B0780ED8-3ABD-40B4-A5C7-1CBB4948DD7D}"/>
              </a:ext>
            </a:extLst>
          </p:cNvPr>
          <p:cNvPicPr>
            <a:picLocks noChangeAspect="1"/>
          </p:cNvPicPr>
          <p:nvPr/>
        </p:nvPicPr>
        <p:blipFill>
          <a:blip r:embed="rId3"/>
          <a:stretch>
            <a:fillRect/>
          </a:stretch>
        </p:blipFill>
        <p:spPr>
          <a:xfrm>
            <a:off x="2482446" y="2703620"/>
            <a:ext cx="5846546" cy="3785047"/>
          </a:xfrm>
          <a:prstGeom prst="rect">
            <a:avLst/>
          </a:prstGeom>
        </p:spPr>
      </p:pic>
    </p:spTree>
    <p:extLst>
      <p:ext uri="{BB962C8B-B14F-4D97-AF65-F5344CB8AC3E}">
        <p14:creationId xmlns:p14="http://schemas.microsoft.com/office/powerpoint/2010/main" val="2332108054"/>
      </p:ext>
    </p:extLst>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60"/>
          <p:cNvSpPr/>
          <p:nvPr/>
        </p:nvSpPr>
        <p:spPr>
          <a:xfrm>
            <a:off x="554990" y="598270"/>
            <a:ext cx="7632700" cy="43053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lvl="0" eaLnBrk="1" hangingPunct="1">
              <a:spcBef>
                <a:spcPct val="0"/>
              </a:spcBef>
              <a:buFont typeface="Wingdings" panose="05000000000000000000" pitchFamily="2" charset="2"/>
              <a:buChar char="u"/>
            </a:pPr>
            <a:r>
              <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展示 </a:t>
            </a:r>
            <a:r>
              <a:rPr lang="en-US" altLang="zh-CN"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rPr>
              <a:t>Demo</a:t>
            </a:r>
            <a:endParaRPr lang="zh-CN" altLang="en-US" sz="2800" b="1" dirty="0">
              <a:gradFill>
                <a:gsLst>
                  <a:gs pos="0">
                    <a:schemeClr val="accent5">
                      <a:lumMod val="40000"/>
                      <a:lumOff val="60000"/>
                    </a:schemeClr>
                  </a:gs>
                  <a:gs pos="100000">
                    <a:srgbClr val="0070C0"/>
                  </a:gs>
                </a:gsLst>
                <a:lin ang="0" scaled="1"/>
              </a:gra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1429711537"/>
      </p:ext>
    </p:extLst>
  </p:cSld>
  <p:clrMapOvr>
    <a:masterClrMapping/>
  </p:clrMapOvr>
  <mc:AlternateContent xmlns:mc="http://schemas.openxmlformats.org/markup-compatibility/2006" xmlns:p14="http://schemas.microsoft.com/office/powerpoint/2010/main">
    <mc:Choice Requires="p14">
      <p:transition p14:dur="0" advClick="0" advTm="5000"/>
    </mc:Choice>
    <mc:Fallback xmlns="">
      <p:transition advClick="0" advTm="5000"/>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kj1obux">
      <a:majorFont>
        <a:latin typeface="Noto Sans S Chinese"/>
        <a:ea typeface="FZHei-B01S"/>
        <a:cs typeface=""/>
      </a:majorFont>
      <a:minorFont>
        <a:latin typeface="Noto Sans S Chinese"/>
        <a:ea typeface="FZHei-B01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188">
      <a:dk1>
        <a:sysClr val="windowText" lastClr="000000"/>
      </a:dk1>
      <a:lt1>
        <a:sysClr val="window" lastClr="FFFFFF"/>
      </a:lt1>
      <a:dk2>
        <a:srgbClr val="44546A"/>
      </a:dk2>
      <a:lt2>
        <a:srgbClr val="E7E6E6"/>
      </a:lt2>
      <a:accent1>
        <a:srgbClr val="1471AE"/>
      </a:accent1>
      <a:accent2>
        <a:srgbClr val="36B8F6"/>
      </a:accent2>
      <a:accent3>
        <a:srgbClr val="1471AE"/>
      </a:accent3>
      <a:accent4>
        <a:srgbClr val="36B8F6"/>
      </a:accent4>
      <a:accent5>
        <a:srgbClr val="1471AE"/>
      </a:accent5>
      <a:accent6>
        <a:srgbClr val="36B8F6"/>
      </a:accent6>
      <a:hlink>
        <a:srgbClr val="1471AE"/>
      </a:hlink>
      <a:folHlink>
        <a:srgbClr val="36B8F6"/>
      </a:folHlink>
    </a:clrScheme>
    <a:fontScheme name="bkj1obux">
      <a:majorFont>
        <a:latin typeface="Noto Sans S Chinese"/>
        <a:ea typeface="FZHei-B01S"/>
        <a:cs typeface=""/>
      </a:majorFont>
      <a:minorFont>
        <a:latin typeface="Noto Sans S Chinese"/>
        <a:ea typeface="FZHei-B01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1029</Words>
  <Application>Microsoft Office PowerPoint</Application>
  <PresentationFormat>宽屏</PresentationFormat>
  <Paragraphs>129</Paragraphs>
  <Slides>10</Slides>
  <Notes>10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10</vt:i4>
      </vt:variant>
    </vt:vector>
  </HeadingPairs>
  <TitlesOfParts>
    <vt:vector size="18" baseType="lpstr">
      <vt:lpstr>Noto Sans S Chinese</vt:lpstr>
      <vt:lpstr>等线</vt:lpstr>
      <vt:lpstr>庞门正道标题体</vt:lpstr>
      <vt:lpstr>微软雅黑</vt:lpstr>
      <vt:lpstr>Arial</vt:lpstr>
      <vt:lpstr>Wingdings</vt:lpstr>
      <vt:lpstr>Office 主题​​</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03</dc:title>
  <dc:creator>dreamsummit</dc:creator>
  <cp:lastModifiedBy>力全 冯</cp:lastModifiedBy>
  <cp:revision>85</cp:revision>
  <dcterms:created xsi:type="dcterms:W3CDTF">2019-03-23T11:15:52Z</dcterms:created>
  <dcterms:modified xsi:type="dcterms:W3CDTF">2019-03-23T18:13:38Z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2052-1.0.0.1113</vt:lpwstr>
  </property>
</Properties>
</file>

<file path=docProps/thumbnail.jpeg>
</file>